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5" r:id="rId3"/>
    <p:sldId id="308" r:id="rId4"/>
    <p:sldId id="326" r:id="rId5"/>
    <p:sldId id="322" r:id="rId6"/>
    <p:sldId id="323" r:id="rId7"/>
    <p:sldId id="313" r:id="rId8"/>
    <p:sldId id="324" r:id="rId9"/>
    <p:sldId id="321" r:id="rId10"/>
    <p:sldId id="325" r:id="rId11"/>
    <p:sldId id="320" r:id="rId12"/>
    <p:sldId id="309" r:id="rId13"/>
    <p:sldId id="290" r:id="rId14"/>
    <p:sldId id="327" r:id="rId15"/>
    <p:sldId id="301" r:id="rId16"/>
    <p:sldId id="310" r:id="rId17"/>
    <p:sldId id="318" r:id="rId18"/>
    <p:sldId id="319" r:id="rId19"/>
    <p:sldId id="262" r:id="rId20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расова В.В." initials="ЕВ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DFF0F5"/>
    <a:srgbClr val="E8E8E8"/>
    <a:srgbClr val="B6A3C9"/>
    <a:srgbClr val="B29EC6"/>
    <a:srgbClr val="D7CDE1"/>
    <a:srgbClr val="BCABCD"/>
    <a:srgbClr val="003399"/>
    <a:srgbClr val="FFFFE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98649" autoAdjust="0"/>
  </p:normalViewPr>
  <p:slideViewPr>
    <p:cSldViewPr>
      <p:cViewPr>
        <p:scale>
          <a:sx n="70" d="100"/>
          <a:sy n="70" d="100"/>
        </p:scale>
        <p:origin x="-269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Отраслевая структура СО НКО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осуществляющих деятельность в социальной сфере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%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Отраслевая структура СО НКО, %</c:v>
                </c:pt>
              </c:strCache>
            </c:strRef>
          </c:tx>
          <c:dPt>
            <c:idx val="0"/>
            <c:explosion val="16"/>
          </c:dPt>
          <c:dPt>
            <c:idx val="1"/>
            <c:explosion val="12"/>
          </c:dPt>
          <c:dPt>
            <c:idx val="2"/>
            <c:explosion val="28"/>
          </c:dPt>
          <c:dPt>
            <c:idx val="3"/>
            <c:explosion val="19"/>
          </c:dPt>
          <c:dPt>
            <c:idx val="4"/>
            <c:explosion val="11"/>
          </c:dPt>
          <c:dLbls>
            <c:txPr>
              <a:bodyPr/>
              <a:lstStyle/>
              <a:p>
                <a:pPr>
                  <a:defRPr sz="1200" baseline="0"/>
                </a:pPr>
                <a:endParaRPr lang="ru-RU"/>
              </a:p>
            </c:txPr>
            <c:dLblPos val="outEnd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Социальное обслуживание граждан</c:v>
                </c:pt>
                <c:pt idx="1">
                  <c:v>Культура и искусство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250</c:v>
                </c:pt>
                <c:pt idx="1">
                  <c:v>83</c:v>
                </c:pt>
                <c:pt idx="2">
                  <c:v>134</c:v>
                </c:pt>
                <c:pt idx="3">
                  <c:v>112</c:v>
                </c:pt>
                <c:pt idx="4">
                  <c:v>211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Лист1!$A$2:$A$6</c:f>
              <c:strCache>
                <c:ptCount val="5"/>
                <c:pt idx="0">
                  <c:v>Социальное обслуживание граждан</c:v>
                </c:pt>
                <c:pt idx="1">
                  <c:v>Культура и искусство</c:v>
                </c:pt>
                <c:pt idx="2">
                  <c:v>Образование</c:v>
                </c:pt>
                <c:pt idx="3">
                  <c:v>Здравоохранение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</c:pie3DChart>
    </c:plotArea>
    <c:legend>
      <c:legendPos val="b"/>
      <c:layout/>
      <c:txPr>
        <a:bodyPr/>
        <a:lstStyle/>
        <a:p>
          <a:pPr>
            <a:defRPr sz="1170" kern="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7.789738421195111E-2"/>
          <c:y val="0.10897396837735066"/>
          <c:w val="0.9139784752018687"/>
          <c:h val="0.88007074659432305"/>
        </c:manualLayout>
      </c:layout>
      <c:pie3DChart>
        <c:varyColors val="1"/>
        <c:ser>
          <c:idx val="0"/>
          <c:order val="0"/>
          <c:dPt>
            <c:idx val="0"/>
            <c:explosion val="16"/>
            <c:spPr>
              <a:solidFill>
                <a:srgbClr val="D7CDE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574-4F85-B10D-7E173BF539F5}"/>
              </c:ext>
            </c:extLst>
          </c:dPt>
          <c:dPt>
            <c:idx val="1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74-4F85-B10D-7E173BF539F5}"/>
              </c:ext>
            </c:extLst>
          </c:dPt>
          <c:dPt>
            <c:idx val="2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574-4F85-B10D-7E173BF539F5}"/>
              </c:ext>
            </c:extLst>
          </c:dPt>
          <c:cat>
            <c:strRef>
              <c:f>Лист1!$A$2:$A$4</c:f>
              <c:strCache>
                <c:ptCount val="3"/>
                <c:pt idx="0">
                  <c:v>субсидия на выполнение муниципального задания</c:v>
                </c:pt>
                <c:pt idx="1">
                  <c:v>субсидия на иные цели</c:v>
                </c:pt>
                <c:pt idx="2">
                  <c:v>доходы от приносящей доход деятельности 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26567204.399999999</c:v>
                </c:pt>
                <c:pt idx="1">
                  <c:v>323775.8</c:v>
                </c:pt>
                <c:pt idx="2">
                  <c:v>2450000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574-4F85-B10D-7E173BF539F5}"/>
            </c:ext>
          </c:extLst>
        </c:ser>
      </c:pie3DChart>
    </c:plotArea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323C2A-42CD-4375-B0DD-42655FC6F235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2189FF3-704A-4627-BF57-0AE9F53EEB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F83334-5A28-4249-BE8E-51F47CC7ED7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6803E03-8E81-49AD-BDD6-D8CEB970C3B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FA3B86-9CB1-45F7-A65B-35F10D1BBF1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EC070-B9CC-41E6-B2BE-0FEFC6B8C9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8EC070-B9CC-41E6-B2BE-0FEFC6B8C9A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5BFBB5-167F-46D3-82E8-A11B9C3F99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DDC47B-34E7-43B9-B02C-483FC2182FF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26F5C3-DD02-4F6D-9935-16864E84A4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248B61-0005-44D3-B25D-D43446788A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C614A28-C039-440D-8005-90AE1D07F2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8490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5D9BED-57B2-4E0A-A97C-CBFD96314A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4BE4-341C-40EF-B885-43E64EE912D5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232E03-D2E9-4E1E-BEC9-2348F487CD8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378EF73-2E84-41B4-85F0-7E37612057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A45DD-7E08-4591-8CDC-EB11D18F9297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561EA-89F8-4117-BA9C-F47270E6B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1C57D-ECA7-4816-A826-1885F9DFBF5A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C5459-B8CC-4840-B5CC-982B3AADB0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A284-C9C6-472A-B0D5-B499E0F1B5B0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068E-6D1A-4BEC-B1C5-B2163D3429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96714-1042-4E0F-A1BA-AAC82A18E168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C68FF-94C3-44C1-8FF1-32BB138EDC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B8EB2-9162-4767-83F0-DEAC025098FC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66C6A-A4C8-45DF-B658-8812C23359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D06E-639B-47FC-8649-1A9AE6274B38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692E-328E-4329-9753-54EB77BB38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2792-021E-4198-84FF-25FCD7A5AAE1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0155-396D-43B6-8A01-51C1DC433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A108A-3B65-4B39-9630-9A1931AD5BDC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E23E9-1327-48A4-9A05-7D387E77AB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1F856-263E-47B9-9B3A-607C3A2F0622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75408-B9C9-41E2-9667-AC38E57FC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74BC-D313-47BF-953C-40B96325CCFA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6278-4063-4FBD-892B-EE0BC5BEFB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9AF0-E3AF-44C0-8E7D-559E3D7357CB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B82A-18F8-4C8E-96EB-0D6E0634C6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2AC635-7134-4C58-BE17-6BCAD70EC3A2}" type="datetimeFigureOut">
              <a:rPr lang="ru-RU"/>
              <a:pPr>
                <a:defRPr/>
              </a:pPr>
              <a:t>29.11.2018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C64D5C-BC85-4902-9FCA-F438D90D07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chart" Target="../charts/char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fin.ru/ru/perfomance/budget%20/methodology/planning/" TargetMode="Externa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убики1.jpg"/>
          <p:cNvPicPr>
            <a:picLocks noChangeAspect="1"/>
          </p:cNvPicPr>
          <p:nvPr/>
        </p:nvPicPr>
        <p:blipFill>
          <a:blip r:embed="rId3" cstate="print"/>
          <a:srcRect t="3688"/>
          <a:stretch>
            <a:fillRect/>
          </a:stretch>
        </p:blipFill>
        <p:spPr>
          <a:xfrm rot="5400000">
            <a:off x="1142987" y="-1214451"/>
            <a:ext cx="6858023" cy="9144003"/>
          </a:xfrm>
          <a:prstGeom prst="rect">
            <a:avLst/>
          </a:prstGeom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6215094" y="1643050"/>
            <a:ext cx="2928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Century Gothic" pitchFamily="34" charset="0"/>
              </a:rPr>
              <a:t>30.11.2018 г. Мурманск</a:t>
            </a: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604969" y="2896743"/>
            <a:ext cx="653893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Calibri" pitchFamily="34" charset="0"/>
              </a:rPr>
              <a:t>Рабочее совещание </a:t>
            </a:r>
          </a:p>
          <a:p>
            <a:pPr algn="ctr"/>
            <a:r>
              <a:rPr lang="ru-RU" sz="2800" b="1" dirty="0">
                <a:latin typeface="Calibri" pitchFamily="34" charset="0"/>
              </a:rPr>
              <a:t>«Актуальные тренды в привлечении негосударственных организаций в социальную сферу: вектор законодательства»</a:t>
            </a:r>
            <a:endParaRPr lang="ru-RU" sz="2800" b="1" dirty="0">
              <a:latin typeface="Century Gothic" pitchFamily="34" charset="0"/>
            </a:endParaRPr>
          </a:p>
        </p:txBody>
      </p:sp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4286278" y="5418759"/>
            <a:ext cx="4786316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Начальник управления прогнозирования и анализа развития муниципальных образований, социальной сферы и потребительского рынка Министерства экономического развития Мурманской области</a:t>
            </a:r>
          </a:p>
          <a:p>
            <a:pPr>
              <a:spcBef>
                <a:spcPct val="20000"/>
              </a:spcBef>
            </a:pPr>
            <a:endParaRPr lang="ru-RU" sz="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ru-RU" sz="13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Иванова Наталья Юрьевна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4313" y="500063"/>
            <a:ext cx="8715375" cy="1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0" y="71414"/>
            <a:ext cx="9144000" cy="42862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2875" y="130710"/>
            <a:ext cx="90011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 dirty="0"/>
              <a:t>Социальный партнериат Заполярья: взаимодействие – развитие – успех</a:t>
            </a:r>
          </a:p>
        </p:txBody>
      </p:sp>
      <p:pic>
        <p:nvPicPr>
          <p:cNvPr id="12" name="Picture 4" descr="D:\0_KostenkoEP\03_МежведомственныйСовет\Заседание_15.02.2010\флаг.JPG"/>
          <p:cNvPicPr>
            <a:picLocks noChangeAspect="1" noChangeArrowheads="1"/>
          </p:cNvPicPr>
          <p:nvPr/>
        </p:nvPicPr>
        <p:blipFill>
          <a:blip r:embed="rId4" cstate="print"/>
          <a:srcRect r="77727" b="77722"/>
          <a:stretch>
            <a:fillRect/>
          </a:stretch>
        </p:blipFill>
        <p:spPr bwMode="auto">
          <a:xfrm>
            <a:off x="7215206" y="585582"/>
            <a:ext cx="1714512" cy="105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791700" cy="3175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78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79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80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81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82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83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3084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3086" name="TextBox 21"/>
          <p:cNvSpPr txBox="1">
            <a:spLocks noChangeArrowheads="1"/>
          </p:cNvSpPr>
          <p:nvPr/>
        </p:nvSpPr>
        <p:spPr bwMode="auto">
          <a:xfrm>
            <a:off x="8643938" y="6500813"/>
            <a:ext cx="5000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10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3087" name="Прямоугольник 40"/>
          <p:cNvSpPr>
            <a:spLocks noChangeArrowheads="1"/>
          </p:cNvSpPr>
          <p:nvPr/>
        </p:nvSpPr>
        <p:spPr bwMode="auto">
          <a:xfrm>
            <a:off x="0" y="7143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ПРАКТИЧЕСКИЕ ПОДХОДЫ К РЕФОРМЕ</a:t>
            </a:r>
          </a:p>
        </p:txBody>
      </p:sp>
      <p:sp>
        <p:nvSpPr>
          <p:cNvPr id="3088" name="Прямоугольник 27"/>
          <p:cNvSpPr>
            <a:spLocks noChangeArrowheads="1"/>
          </p:cNvSpPr>
          <p:nvPr/>
        </p:nvSpPr>
        <p:spPr bwMode="auto">
          <a:xfrm>
            <a:off x="1116013" y="1336675"/>
            <a:ext cx="6000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>
                <a:ea typeface="Arial Unicode MS" pitchFamily="34" charset="-128"/>
              </a:rPr>
              <a:t>необходимость обеспечить переподготовку высвобождающихся специалистов бюджетной сферы</a:t>
            </a:r>
          </a:p>
        </p:txBody>
      </p:sp>
      <p:sp>
        <p:nvSpPr>
          <p:cNvPr id="3089" name="Прямоугольник 27"/>
          <p:cNvSpPr>
            <a:spLocks noChangeArrowheads="1"/>
          </p:cNvSpPr>
          <p:nvPr/>
        </p:nvSpPr>
        <p:spPr bwMode="auto">
          <a:xfrm>
            <a:off x="279400" y="981075"/>
            <a:ext cx="8150252" cy="322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>
                <a:ea typeface="Arial Unicode MS" pitchFamily="34" charset="-128"/>
              </a:rPr>
              <a:t>Существующие вызовы:</a:t>
            </a:r>
          </a:p>
        </p:txBody>
      </p:sp>
      <p:sp>
        <p:nvSpPr>
          <p:cNvPr id="3090" name="Прямоугольник 27"/>
          <p:cNvSpPr>
            <a:spLocks noChangeArrowheads="1"/>
          </p:cNvSpPr>
          <p:nvPr/>
        </p:nvSpPr>
        <p:spPr bwMode="auto">
          <a:xfrm>
            <a:off x="1115616" y="2060575"/>
            <a:ext cx="614402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>
                <a:ea typeface="Arial Unicode MS" pitchFamily="34" charset="-128"/>
              </a:rPr>
              <a:t>потребность в возобновлении программ поддержки малого предпринимательства и самозанятости в социальной сфере</a:t>
            </a:r>
          </a:p>
        </p:txBody>
      </p:sp>
      <p:sp>
        <p:nvSpPr>
          <p:cNvPr id="54" name="Заголовок 1"/>
          <p:cNvSpPr txBox="1">
            <a:spLocks/>
          </p:cNvSpPr>
          <p:nvPr/>
        </p:nvSpPr>
        <p:spPr>
          <a:xfrm>
            <a:off x="690404" y="1431264"/>
            <a:ext cx="214314" cy="22204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Заголовок 1"/>
          <p:cNvSpPr txBox="1">
            <a:spLocks/>
          </p:cNvSpPr>
          <p:nvPr/>
        </p:nvSpPr>
        <p:spPr>
          <a:xfrm>
            <a:off x="690932" y="1457801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676597" y="2184730"/>
            <a:ext cx="214314" cy="22204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Заголовок 1"/>
          <p:cNvSpPr txBox="1">
            <a:spLocks/>
          </p:cNvSpPr>
          <p:nvPr/>
        </p:nvSpPr>
        <p:spPr>
          <a:xfrm>
            <a:off x="690404" y="2224316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03" name="Прямоугольник 27"/>
          <p:cNvSpPr>
            <a:spLocks noChangeArrowheads="1"/>
          </p:cNvSpPr>
          <p:nvPr/>
        </p:nvSpPr>
        <p:spPr bwMode="auto">
          <a:xfrm>
            <a:off x="566738" y="2620963"/>
            <a:ext cx="7643812" cy="3238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>
                <a:ea typeface="Arial Unicode MS" pitchFamily="34" charset="-128"/>
              </a:rPr>
              <a:t>Текущие задачи:</a:t>
            </a:r>
          </a:p>
        </p:txBody>
      </p:sp>
      <p:pic>
        <p:nvPicPr>
          <p:cNvPr id="3104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15900" y="3057525"/>
            <a:ext cx="21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5" name="Прямоугольник 27"/>
          <p:cNvSpPr>
            <a:spLocks noChangeArrowheads="1"/>
          </p:cNvSpPr>
          <p:nvPr/>
        </p:nvSpPr>
        <p:spPr bwMode="auto">
          <a:xfrm>
            <a:off x="612775" y="2947988"/>
            <a:ext cx="8429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>
                <a:ea typeface="Arial Unicode MS" pitchFamily="34" charset="-128"/>
              </a:rPr>
              <a:t>снятие административных барьеров для поставщиков социальных услуг</a:t>
            </a:r>
          </a:p>
        </p:txBody>
      </p:sp>
      <p:sp>
        <p:nvSpPr>
          <p:cNvPr id="3106" name="Прямоугольник 27"/>
          <p:cNvSpPr>
            <a:spLocks noChangeArrowheads="1"/>
          </p:cNvSpPr>
          <p:nvPr/>
        </p:nvSpPr>
        <p:spPr bwMode="auto">
          <a:xfrm>
            <a:off x="630238" y="3271838"/>
            <a:ext cx="8358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i="1" dirty="0">
                <a:solidFill>
                  <a:srgbClr val="003399"/>
                </a:solidFill>
                <a:ea typeface="Arial Unicode MS" pitchFamily="34" charset="-128"/>
              </a:rPr>
              <a:t>В Мурманской области срок возмещения затрат сокращен до 1 месяца, обеспечено возмещение затрат негосударственным поставщикам в соответствии с подушевыми нормативами затрат (ранее – в соответствии с тарифами, которые составляли 60 % подушевых нормативов)</a:t>
            </a:r>
          </a:p>
        </p:txBody>
      </p:sp>
      <p:pic>
        <p:nvPicPr>
          <p:cNvPr id="3107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46063" y="546100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8" name="Прямоугольник 27"/>
          <p:cNvSpPr>
            <a:spLocks noChangeArrowheads="1"/>
          </p:cNvSpPr>
          <p:nvPr/>
        </p:nvSpPr>
        <p:spPr bwMode="auto">
          <a:xfrm>
            <a:off x="636588" y="6092825"/>
            <a:ext cx="84296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ea typeface="Arial Unicode MS" pitchFamily="34" charset="-128"/>
              </a:rPr>
              <a:t>внедрение единых стандартов оказания услуг</a:t>
            </a:r>
          </a:p>
        </p:txBody>
      </p:sp>
      <p:pic>
        <p:nvPicPr>
          <p:cNvPr id="3109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06375" y="4076700"/>
            <a:ext cx="21431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0" name="Прямоугольник 27"/>
          <p:cNvSpPr>
            <a:spLocks noChangeArrowheads="1"/>
          </p:cNvSpPr>
          <p:nvPr/>
        </p:nvSpPr>
        <p:spPr bwMode="auto">
          <a:xfrm>
            <a:off x="636588" y="3917950"/>
            <a:ext cx="8429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500" dirty="0">
                <a:ea typeface="Arial Unicode MS" pitchFamily="34" charset="-128"/>
              </a:rPr>
              <a:t>снижение требований к отчетности, предоставляемой  в целях возмещения затрат, внедрение автоматизированной электронной системы отчетности и ее проверки</a:t>
            </a:r>
          </a:p>
        </p:txBody>
      </p:sp>
      <p:sp>
        <p:nvSpPr>
          <p:cNvPr id="3111" name="Прямоугольник 27"/>
          <p:cNvSpPr>
            <a:spLocks noChangeArrowheads="1"/>
          </p:cNvSpPr>
          <p:nvPr/>
        </p:nvSpPr>
        <p:spPr bwMode="auto">
          <a:xfrm>
            <a:off x="620713" y="5338763"/>
            <a:ext cx="798373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dirty="0">
                <a:ea typeface="Arial Unicode MS" pitchFamily="34" charset="-128"/>
              </a:rPr>
              <a:t>расчет и утверждение единых нормативов затрат на оказания услуг на федеральном уровне</a:t>
            </a:r>
          </a:p>
          <a:p>
            <a:pPr>
              <a:spcAft>
                <a:spcPts val="600"/>
              </a:spcAft>
            </a:pPr>
            <a:endParaRPr lang="ru-RU" sz="1500" dirty="0">
              <a:ea typeface="Arial Unicode MS" pitchFamily="34" charset="-128"/>
            </a:endParaRPr>
          </a:p>
        </p:txBody>
      </p:sp>
      <p:pic>
        <p:nvPicPr>
          <p:cNvPr id="3112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46063" y="6092825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13" name="Прямоугольник 27"/>
          <p:cNvSpPr>
            <a:spLocks noChangeArrowheads="1"/>
          </p:cNvSpPr>
          <p:nvPr/>
        </p:nvSpPr>
        <p:spPr bwMode="auto">
          <a:xfrm>
            <a:off x="685800" y="4797425"/>
            <a:ext cx="7643813" cy="3222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>
                <a:ea typeface="Arial Unicode MS" pitchFamily="34" charset="-128"/>
              </a:rPr>
              <a:t>Предложения: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Овал 81"/>
          <p:cNvSpPr/>
          <p:nvPr/>
        </p:nvSpPr>
        <p:spPr>
          <a:xfrm>
            <a:off x="428625" y="5643563"/>
            <a:ext cx="3143250" cy="92868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142875" y="1214438"/>
            <a:ext cx="8858250" cy="1500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44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48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49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50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51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52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53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54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0255" name="Прямоугольник 33"/>
          <p:cNvSpPr>
            <a:spLocks noChangeArrowheads="1"/>
          </p:cNvSpPr>
          <p:nvPr/>
        </p:nvSpPr>
        <p:spPr bwMode="auto">
          <a:xfrm>
            <a:off x="0" y="71438"/>
            <a:ext cx="8001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dirty="0"/>
              <a:t>ПРОБЛЕМЫ ВНЕДРЕНИЯ КОНКУРСНЫХ ИНСТРУМЕНТОВ ФИНАНСИРОВАНИЯ УСЛУГ В МАЛЫХ НАСЕЛЕННЫХ ПУНКТАХ</a:t>
            </a:r>
          </a:p>
        </p:txBody>
      </p:sp>
      <p:sp>
        <p:nvSpPr>
          <p:cNvPr id="10256" name="Прямоугольник 27"/>
          <p:cNvSpPr>
            <a:spLocks noChangeArrowheads="1"/>
          </p:cNvSpPr>
          <p:nvPr/>
        </p:nvSpPr>
        <p:spPr bwMode="auto">
          <a:xfrm>
            <a:off x="4071938" y="1214438"/>
            <a:ext cx="2000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ea typeface="Arial Unicode MS" pitchFamily="34" charset="-128"/>
              </a:rPr>
              <a:t>Источники доходов:</a:t>
            </a:r>
          </a:p>
        </p:txBody>
      </p:sp>
      <p:sp>
        <p:nvSpPr>
          <p:cNvPr id="10257" name="Прямоугольник 27"/>
          <p:cNvSpPr>
            <a:spLocks noChangeArrowheads="1"/>
          </p:cNvSpPr>
          <p:nvPr/>
        </p:nvSpPr>
        <p:spPr bwMode="auto">
          <a:xfrm>
            <a:off x="0" y="3857625"/>
            <a:ext cx="40719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i="1" dirty="0">
                <a:solidFill>
                  <a:srgbClr val="003399"/>
                </a:solidFill>
                <a:ea typeface="Arial Unicode MS" pitchFamily="34" charset="-128"/>
              </a:rPr>
              <a:t>Победитель – МАУК «Городской дворец культуры»</a:t>
            </a:r>
          </a:p>
        </p:txBody>
      </p:sp>
      <p:sp>
        <p:nvSpPr>
          <p:cNvPr id="10258" name="Прямоугольник 27"/>
          <p:cNvSpPr>
            <a:spLocks noChangeArrowheads="1"/>
          </p:cNvSpPr>
          <p:nvPr/>
        </p:nvSpPr>
        <p:spPr bwMode="auto">
          <a:xfrm>
            <a:off x="142875" y="1249363"/>
            <a:ext cx="364331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1" dirty="0">
                <a:ea typeface="Arial Unicode MS" pitchFamily="34" charset="-128"/>
              </a:rPr>
              <a:t>г. Ковдор Мурманской области</a:t>
            </a:r>
          </a:p>
          <a:p>
            <a:pPr>
              <a:spcAft>
                <a:spcPts val="600"/>
              </a:spcAft>
            </a:pPr>
            <a:endParaRPr lang="ru-RU" sz="200" b="1" dirty="0">
              <a:ea typeface="Arial Unicode MS" pitchFamily="34" charset="-128"/>
            </a:endParaRPr>
          </a:p>
          <a:p>
            <a:pPr>
              <a:spcAft>
                <a:spcPts val="600"/>
              </a:spcAft>
            </a:pPr>
            <a:r>
              <a:rPr lang="ru-RU" sz="1400" u="sng" dirty="0">
                <a:ea typeface="Arial Unicode MS" pitchFamily="34" charset="-128"/>
              </a:rPr>
              <a:t>Численность населения</a:t>
            </a:r>
            <a:r>
              <a:rPr lang="ru-RU" sz="1400" dirty="0">
                <a:ea typeface="Arial Unicode MS" pitchFamily="34" charset="-128"/>
              </a:rPr>
              <a:t>: 18 тыс. человек</a:t>
            </a:r>
          </a:p>
          <a:p>
            <a:pPr>
              <a:spcAft>
                <a:spcPts val="600"/>
              </a:spcAft>
            </a:pPr>
            <a:r>
              <a:rPr lang="ru-RU" sz="1400" u="sng" dirty="0">
                <a:ea typeface="Arial Unicode MS" pitchFamily="34" charset="-128"/>
              </a:rPr>
              <a:t>Учреждения культуры</a:t>
            </a:r>
            <a:r>
              <a:rPr lang="ru-RU" sz="1400" dirty="0">
                <a:ea typeface="Arial Unicode MS" pitchFamily="34" charset="-128"/>
              </a:rPr>
              <a:t>: МАУК «Городской Дворец культуры»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0260" name="TextBox 21"/>
          <p:cNvSpPr txBox="1">
            <a:spLocks noChangeArrowheads="1"/>
          </p:cNvSpPr>
          <p:nvPr/>
        </p:nvSpPr>
        <p:spPr bwMode="auto">
          <a:xfrm>
            <a:off x="8643938" y="6500813"/>
            <a:ext cx="571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11</a:t>
            </a:r>
            <a:endParaRPr lang="ru-RU" sz="1600" dirty="0"/>
          </a:p>
        </p:txBody>
      </p:sp>
      <p:pic>
        <p:nvPicPr>
          <p:cNvPr id="2050" name="Picture 2" descr="Городской Дворец Культуры. Прошлое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344613"/>
            <a:ext cx="2500313" cy="122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4" name="Диаграмма 43"/>
          <p:cNvGraphicFramePr/>
          <p:nvPr/>
        </p:nvGraphicFramePr>
        <p:xfrm>
          <a:off x="4143372" y="1357298"/>
          <a:ext cx="1857388" cy="1428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263" name="TextBox 44"/>
          <p:cNvSpPr txBox="1">
            <a:spLocks noChangeArrowheads="1"/>
          </p:cNvSpPr>
          <p:nvPr/>
        </p:nvSpPr>
        <p:spPr bwMode="auto">
          <a:xfrm>
            <a:off x="4643438" y="2000250"/>
            <a:ext cx="1214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/>
              <a:t>субсидия на выполнение МЗ</a:t>
            </a:r>
          </a:p>
        </p:txBody>
      </p:sp>
      <p:sp>
        <p:nvSpPr>
          <p:cNvPr id="10264" name="TextBox 46"/>
          <p:cNvSpPr txBox="1">
            <a:spLocks noChangeArrowheads="1"/>
          </p:cNvSpPr>
          <p:nvPr/>
        </p:nvSpPr>
        <p:spPr bwMode="auto">
          <a:xfrm>
            <a:off x="3786188" y="1500188"/>
            <a:ext cx="928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/>
              <a:t>субсидии на иные цели</a:t>
            </a:r>
          </a:p>
        </p:txBody>
      </p:sp>
      <p:sp>
        <p:nvSpPr>
          <p:cNvPr id="10265" name="TextBox 48"/>
          <p:cNvSpPr txBox="1">
            <a:spLocks noChangeArrowheads="1"/>
          </p:cNvSpPr>
          <p:nvPr/>
        </p:nvSpPr>
        <p:spPr bwMode="auto">
          <a:xfrm>
            <a:off x="4786313" y="1487488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 dirty="0"/>
              <a:t>приносящая доход деятельность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572000" y="1714500"/>
            <a:ext cx="142875" cy="41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67" name="Прямоугольник 27"/>
          <p:cNvSpPr>
            <a:spLocks noChangeArrowheads="1"/>
          </p:cNvSpPr>
          <p:nvPr/>
        </p:nvSpPr>
        <p:spPr bwMode="auto">
          <a:xfrm>
            <a:off x="428625" y="2857500"/>
            <a:ext cx="8143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dirty="0">
                <a:ea typeface="Arial Unicode MS" pitchFamily="34" charset="-128"/>
              </a:rPr>
              <a:t>Конкурсное распределение финансирования на оказание услуги по организации досуга детей в период летних каникул (без увеличения объемов финансирования расходных обязательств)</a:t>
            </a:r>
          </a:p>
          <a:p>
            <a:pPr algn="ctr"/>
            <a:endParaRPr lang="ru-RU" sz="1500" dirty="0">
              <a:ea typeface="Arial Unicode MS" pitchFamily="34" charset="-128"/>
            </a:endParaRPr>
          </a:p>
        </p:txBody>
      </p:sp>
      <p:sp>
        <p:nvSpPr>
          <p:cNvPr id="58" name="Равнобедренный треугольник 57"/>
          <p:cNvSpPr/>
          <p:nvPr/>
        </p:nvSpPr>
        <p:spPr>
          <a:xfrm rot="10800000">
            <a:off x="939438" y="3500437"/>
            <a:ext cx="2137752" cy="285751"/>
          </a:xfrm>
          <a:prstGeom prst="triangle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0800000">
            <a:off x="5357818" y="3500438"/>
            <a:ext cx="2137752" cy="285752"/>
          </a:xfrm>
          <a:prstGeom prst="triangle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4" name="TextBox 59"/>
          <p:cNvSpPr txBox="1">
            <a:spLocks noChangeArrowheads="1"/>
          </p:cNvSpPr>
          <p:nvPr/>
        </p:nvSpPr>
        <p:spPr bwMode="auto">
          <a:xfrm>
            <a:off x="1428750" y="3452813"/>
            <a:ext cx="1143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dirty="0"/>
              <a:t>ВАРИАНТ 1</a:t>
            </a:r>
          </a:p>
        </p:txBody>
      </p:sp>
      <p:sp>
        <p:nvSpPr>
          <p:cNvPr id="10275" name="TextBox 60"/>
          <p:cNvSpPr txBox="1">
            <a:spLocks noChangeArrowheads="1"/>
          </p:cNvSpPr>
          <p:nvPr/>
        </p:nvSpPr>
        <p:spPr bwMode="auto">
          <a:xfrm>
            <a:off x="5857875" y="3452813"/>
            <a:ext cx="1143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100" dirty="0"/>
              <a:t>ВАРИАНТ 2</a:t>
            </a:r>
          </a:p>
        </p:txBody>
      </p:sp>
      <p:sp>
        <p:nvSpPr>
          <p:cNvPr id="10276" name="Прямоугольник 27"/>
          <p:cNvSpPr>
            <a:spLocks noChangeArrowheads="1"/>
          </p:cNvSpPr>
          <p:nvPr/>
        </p:nvSpPr>
        <p:spPr bwMode="auto">
          <a:xfrm>
            <a:off x="4214813" y="3875088"/>
            <a:ext cx="42148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i="1" dirty="0">
                <a:solidFill>
                  <a:srgbClr val="003399"/>
                </a:solidFill>
                <a:ea typeface="Arial Unicode MS" pitchFamily="34" charset="-128"/>
              </a:rPr>
              <a:t>Победитель – частная организация семейного досуга</a:t>
            </a:r>
          </a:p>
        </p:txBody>
      </p:sp>
      <p:sp>
        <p:nvSpPr>
          <p:cNvPr id="10277" name="Прямоугольник 27"/>
          <p:cNvSpPr>
            <a:spLocks noChangeArrowheads="1"/>
          </p:cNvSpPr>
          <p:nvPr/>
        </p:nvSpPr>
        <p:spPr bwMode="auto">
          <a:xfrm>
            <a:off x="428625" y="4518025"/>
            <a:ext cx="3571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ea typeface="Arial Unicode MS" pitchFamily="34" charset="-128"/>
              </a:rPr>
              <a:t>функционирование учреждения в нормальном режиме</a:t>
            </a:r>
          </a:p>
        </p:txBody>
      </p:sp>
      <p:sp>
        <p:nvSpPr>
          <p:cNvPr id="10278" name="Прямоугольник 27"/>
          <p:cNvSpPr>
            <a:spLocks noChangeArrowheads="1"/>
          </p:cNvSpPr>
          <p:nvPr/>
        </p:nvSpPr>
        <p:spPr bwMode="auto">
          <a:xfrm>
            <a:off x="4572000" y="4500563"/>
            <a:ext cx="4572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ea typeface="Arial Unicode MS" pitchFamily="34" charset="-128"/>
              </a:rPr>
              <a:t>рост качества и вариативности услуг</a:t>
            </a:r>
          </a:p>
        </p:txBody>
      </p:sp>
      <p:pic>
        <p:nvPicPr>
          <p:cNvPr id="10279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l="50002" t="50002"/>
          <a:stretch>
            <a:fillRect/>
          </a:stretch>
        </p:blipFill>
        <p:spPr bwMode="auto">
          <a:xfrm>
            <a:off x="4357688" y="542925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0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214313" y="4589463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1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4357688" y="457200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Прямоугольник 27"/>
          <p:cNvSpPr>
            <a:spLocks noChangeArrowheads="1"/>
          </p:cNvSpPr>
          <p:nvPr/>
        </p:nvSpPr>
        <p:spPr bwMode="auto">
          <a:xfrm>
            <a:off x="4572000" y="4819650"/>
            <a:ext cx="4572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ea typeface="Arial Unicode MS" pitchFamily="34" charset="-128"/>
              </a:rPr>
              <a:t>обеспечение поддержки и устойчивой работы негосударственного поставщика</a:t>
            </a:r>
          </a:p>
        </p:txBody>
      </p:sp>
      <p:pic>
        <p:nvPicPr>
          <p:cNvPr id="10283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4357688" y="4891088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4" name="Прямоугольник 27"/>
          <p:cNvSpPr>
            <a:spLocks noChangeArrowheads="1"/>
          </p:cNvSpPr>
          <p:nvPr/>
        </p:nvSpPr>
        <p:spPr bwMode="auto">
          <a:xfrm>
            <a:off x="4572000" y="5375275"/>
            <a:ext cx="4572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>
                <a:ea typeface="Arial Unicode MS" pitchFamily="34" charset="-128"/>
              </a:rPr>
              <a:t>недофинансирование муниципального учреждения </a:t>
            </a:r>
            <a:r>
              <a:rPr lang="ru-RU" sz="1200" dirty="0">
                <a:solidFill>
                  <a:srgbClr val="003399"/>
                </a:solidFill>
                <a:ea typeface="Arial Unicode MS" pitchFamily="34" charset="-128"/>
              </a:rPr>
              <a:t>(</a:t>
            </a:r>
            <a:r>
              <a:rPr lang="ru-RU" sz="1200" i="1" dirty="0">
                <a:solidFill>
                  <a:srgbClr val="003399"/>
                </a:solidFill>
                <a:ea typeface="Arial Unicode MS" pitchFamily="34" charset="-128"/>
              </a:rPr>
              <a:t>возникновение кредиторской задолженности, отсутствие ресурсов на сохранение штатной численности и на выполнение обязательств по повышению о/т</a:t>
            </a:r>
            <a:r>
              <a:rPr lang="ru-RU" sz="1200" dirty="0">
                <a:solidFill>
                  <a:srgbClr val="003399"/>
                </a:solidFill>
                <a:ea typeface="Arial Unicode MS" pitchFamily="34" charset="-128"/>
              </a:rPr>
              <a:t>)</a:t>
            </a:r>
          </a:p>
        </p:txBody>
      </p:sp>
      <p:sp>
        <p:nvSpPr>
          <p:cNvPr id="10285" name="TextBox 80"/>
          <p:cNvSpPr txBox="1">
            <a:spLocks noChangeArrowheads="1"/>
          </p:cNvSpPr>
          <p:nvPr/>
        </p:nvSpPr>
        <p:spPr bwMode="auto">
          <a:xfrm>
            <a:off x="571500" y="5786438"/>
            <a:ext cx="28575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/>
              <a:t>Прямые расходы на оказание услуги + % косвенных расходов на содержание</a:t>
            </a:r>
          </a:p>
        </p:txBody>
      </p:sp>
      <p:sp>
        <p:nvSpPr>
          <p:cNvPr id="83" name="Стрелка вниз 82"/>
          <p:cNvSpPr/>
          <p:nvPr/>
        </p:nvSpPr>
        <p:spPr>
          <a:xfrm>
            <a:off x="1714480" y="5357826"/>
            <a:ext cx="571504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4" name="Стрелка вниз 83"/>
          <p:cNvSpPr/>
          <p:nvPr/>
        </p:nvSpPr>
        <p:spPr>
          <a:xfrm rot="13745723">
            <a:off x="3322458" y="5726461"/>
            <a:ext cx="571504" cy="35719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92" name="TextBox 84"/>
          <p:cNvSpPr txBox="1">
            <a:spLocks noChangeArrowheads="1"/>
          </p:cNvSpPr>
          <p:nvPr/>
        </p:nvSpPr>
        <p:spPr bwMode="auto">
          <a:xfrm>
            <a:off x="1857375" y="5191125"/>
            <a:ext cx="928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-</a:t>
            </a:r>
          </a:p>
        </p:txBody>
      </p:sp>
      <p:sp>
        <p:nvSpPr>
          <p:cNvPr id="10293" name="TextBox 85"/>
          <p:cNvSpPr txBox="1">
            <a:spLocks noChangeArrowheads="1"/>
          </p:cNvSpPr>
          <p:nvPr/>
        </p:nvSpPr>
        <p:spPr bwMode="auto">
          <a:xfrm>
            <a:off x="2857500" y="5135563"/>
            <a:ext cx="150018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 dirty="0"/>
              <a:t>переходят к негосударственному поставщику</a:t>
            </a:r>
          </a:p>
        </p:txBody>
      </p:sp>
      <p:sp>
        <p:nvSpPr>
          <p:cNvPr id="10294" name="TextBox 86"/>
          <p:cNvSpPr txBox="1">
            <a:spLocks noChangeArrowheads="1"/>
          </p:cNvSpPr>
          <p:nvPr/>
        </p:nvSpPr>
        <p:spPr bwMode="auto">
          <a:xfrm>
            <a:off x="71438" y="785813"/>
            <a:ext cx="1785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ПРИМЕР: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214313" y="5143500"/>
            <a:ext cx="40005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75" y="1000125"/>
            <a:ext cx="9001125" cy="5357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1267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100012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1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2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3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4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5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6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7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1278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Законопроект «О государственном (муниципальном) социальном заказе на оказание государственных (муниципальных) услуг в социальной сфере» 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pic>
        <p:nvPicPr>
          <p:cNvPr id="11280" name="Picture 4" descr="http://omaiorova.ru/wp-content/uploads/2010/02/vz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714375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Блок-схема: альтернативный процесс 23"/>
          <p:cNvSpPr/>
          <p:nvPr/>
        </p:nvSpPr>
        <p:spPr>
          <a:xfrm>
            <a:off x="1357290" y="1071546"/>
            <a:ext cx="7072362" cy="85725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Цель законопроекта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доступности и качества государственных и муниципальных услуг в социальной сфере</a:t>
            </a: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71472" y="2000240"/>
            <a:ext cx="8286808" cy="785818"/>
          </a:xfrm>
          <a:prstGeom prst="flowChartAlternateProcess">
            <a:avLst/>
          </a:prstGeom>
          <a:solidFill>
            <a:schemeClr val="bg2"/>
          </a:solidFill>
          <a:ln>
            <a:solidFill>
              <a:srgbClr val="DFF0F5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Предусматривает единство подходов при организации оказания услуг, гарантирующее отсутствие дискриминации для экономических субъектов, которые примут участие в данном процессе 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71500" y="2857500"/>
            <a:ext cx="8215313" cy="128587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DFF0F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Устанавливает равную стоимость для государственных и негосударственных исполнителей социальных услуг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(стоимость услуги, оказываемой негосударственным исполнителем, рассчитывается в порядке, аналогичном порядку определения стоимости услуги по госзаданию, который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включает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том </a:t>
            </a:r>
            <a:r>
              <a:rPr lang="ru-RU" sz="1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числе </a:t>
            </a: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содержание имущества)</a:t>
            </a:r>
          </a:p>
        </p:txBody>
      </p:sp>
      <p:pic>
        <p:nvPicPr>
          <p:cNvPr id="11288" name="Picture 2" descr="https://zabavnik.club/wp-content/uploads/dlya_prezentacii_chelovechki_4_1315572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3786188"/>
            <a:ext cx="11430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214313" y="3000375"/>
            <a:ext cx="357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214313" y="2143125"/>
            <a:ext cx="357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214313" y="4214813"/>
            <a:ext cx="357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571500" y="4214813"/>
            <a:ext cx="7715250" cy="857250"/>
          </a:xfrm>
          <a:prstGeom prst="roundRect">
            <a:avLst/>
          </a:prstGeom>
          <a:solidFill>
            <a:schemeClr val="bg2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Ограничивает случаи использования ценовых критериев отбора - победителем признается участник конкурса, предложивший лучшие условия исполнения соглашения об оказании государственных (муниципальных) услуг</a:t>
            </a:r>
          </a:p>
        </p:txBody>
      </p:sp>
      <p:pic>
        <p:nvPicPr>
          <p:cNvPr id="11293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214313" y="5143500"/>
            <a:ext cx="357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Блок-схема: альтернативный процесс 32"/>
          <p:cNvSpPr/>
          <p:nvPr/>
        </p:nvSpPr>
        <p:spPr>
          <a:xfrm>
            <a:off x="571500" y="5072063"/>
            <a:ext cx="8143875" cy="71437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заключения соглашения об оказании услуг на срок, превышающий срок действия лимитов бюджетных обязательств</a:t>
            </a:r>
            <a:endParaRPr lang="ru-RU" sz="1500" dirty="0"/>
          </a:p>
        </p:txBody>
      </p:sp>
      <p:pic>
        <p:nvPicPr>
          <p:cNvPr id="11295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6" cstate="print"/>
          <a:srcRect r="49998" b="49998"/>
          <a:stretch>
            <a:fillRect/>
          </a:stretch>
        </p:blipFill>
        <p:spPr bwMode="auto">
          <a:xfrm>
            <a:off x="214313" y="5786438"/>
            <a:ext cx="3571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Блок-схема: альтернативный процесс 35"/>
          <p:cNvSpPr/>
          <p:nvPr/>
        </p:nvSpPr>
        <p:spPr>
          <a:xfrm>
            <a:off x="642938" y="5929313"/>
            <a:ext cx="8143875" cy="357187"/>
          </a:xfrm>
          <a:prstGeom prst="flowChartAlternateProcess">
            <a:avLst/>
          </a:prstGeom>
          <a:solidFill>
            <a:schemeClr val="bg2"/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Государственные услуги, оказываемые в рамках социального заказа, выводятся из под налогообложения НДС </a:t>
            </a:r>
          </a:p>
        </p:txBody>
      </p:sp>
      <p:sp>
        <p:nvSpPr>
          <p:cNvPr id="11297" name="TextBox 31"/>
          <p:cNvSpPr txBox="1">
            <a:spLocks noChangeArrowheads="1"/>
          </p:cNvSpPr>
          <p:nvPr/>
        </p:nvSpPr>
        <p:spPr bwMode="auto">
          <a:xfrm>
            <a:off x="8604250" y="6508750"/>
            <a:ext cx="46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12</a:t>
            </a:r>
            <a:endParaRPr lang="ru-RU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928688"/>
            <a:ext cx="9144000" cy="1587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4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5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6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7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8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9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300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301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Законопроект «О государственном (муниципальном) социальном заказе на оказание государственных (муниципальных) услуг в социальной сфере» </a:t>
            </a:r>
          </a:p>
        </p:txBody>
      </p:sp>
      <p:sp>
        <p:nvSpPr>
          <p:cNvPr id="181" name="Прямоугольник 27"/>
          <p:cNvSpPr>
            <a:spLocks noChangeArrowheads="1"/>
          </p:cNvSpPr>
          <p:nvPr/>
        </p:nvSpPr>
        <p:spPr bwMode="auto">
          <a:xfrm>
            <a:off x="214313" y="1071563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Распространяется на услуги, включенные в общероссийские (отраслевые) перечни (классификаторы) государственных и муниципальных услуг, оказываемых физическим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лицам,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региональные перечни (классификаторы) государственных (муниципальных) услуг, не включенных в общероссийские базовые перечни (оказываемых физическим лицам) 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72500" y="6553200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8643938" y="6519863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13</a:t>
            </a:r>
            <a:endParaRPr lang="ru-RU" sz="1600" dirty="0"/>
          </a:p>
        </p:txBody>
      </p:sp>
      <p:sp>
        <p:nvSpPr>
          <p:cNvPr id="12305" name="Прямоугольник 25"/>
          <p:cNvSpPr>
            <a:spLocks noChangeArrowheads="1"/>
          </p:cNvSpPr>
          <p:nvPr/>
        </p:nvSpPr>
        <p:spPr bwMode="auto">
          <a:xfrm>
            <a:off x="5286380" y="5429265"/>
            <a:ext cx="335758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Законопроект не касается платных услуг, а регламентирует только услуги с бюджетным финансированием, бесплатные для потребителя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7188" y="2571750"/>
            <a:ext cx="4857750" cy="39290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85.11</a:t>
            </a:r>
            <a:r>
              <a:rPr lang="ru-RU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Дошкольное образование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85.12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Начальное общее образование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85.13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Основное общее образование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85.14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Среднее общее образование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85.21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Среднее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профессиональное образование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85.22.1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Высшее образование – бакалавриат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85.22.2 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Высшее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образование – специалитет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85.22.3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Высшее образование – магистратура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85.23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Высшее образование - подготовка кадров высшей квалификации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85.30</a:t>
            </a:r>
            <a:r>
              <a:rPr lang="ru-RU" sz="15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Профессиональное обучение (дополнительное профессиональное обучение рабочих и служащих)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85.41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Дополнительное образование детей и взрослых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85.42 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Дополнительное профессиональное образование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572124" y="2643188"/>
            <a:ext cx="3071841" cy="2428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86</a:t>
            </a:r>
            <a:r>
              <a:rPr lang="ru-RU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Здравоохранение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87, 88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Социальное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населения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78, 82, 85, 88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Содействие занятости населения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79.90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Осуществление экскурсионного обслуживания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93.1</a:t>
            </a:r>
            <a:r>
              <a:rPr lang="ru-RU" sz="15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Деятельность в области спорта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571625" y="2143125"/>
            <a:ext cx="5643563" cy="285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Виды </a:t>
            </a: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деятельности (коды ОКВЭД)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928688"/>
            <a:ext cx="9144000" cy="1587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4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5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6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7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8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299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300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2301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Государственные (муниципальные) услуги, включенные в общероссийские перечни, на которые будет распространяться действие законопроекта</a:t>
            </a:r>
            <a:endParaRPr lang="ru-RU" b="1" dirty="0"/>
          </a:p>
        </p:txBody>
      </p:sp>
      <p:sp>
        <p:nvSpPr>
          <p:cNvPr id="181" name="Прямоугольник 27"/>
          <p:cNvSpPr>
            <a:spLocks noChangeArrowheads="1"/>
          </p:cNvSpPr>
          <p:nvPr/>
        </p:nvSpPr>
        <p:spPr bwMode="auto">
          <a:xfrm>
            <a:off x="214313" y="1071563"/>
            <a:ext cx="871537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72500" y="6553200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2304" name="TextBox 21"/>
          <p:cNvSpPr txBox="1">
            <a:spLocks noChangeArrowheads="1"/>
          </p:cNvSpPr>
          <p:nvPr/>
        </p:nvSpPr>
        <p:spPr bwMode="auto">
          <a:xfrm>
            <a:off x="8643938" y="6519863"/>
            <a:ext cx="469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14</a:t>
            </a:r>
            <a:endParaRPr lang="ru-RU" sz="16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8596" y="1071546"/>
            <a:ext cx="3857652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Образование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57752" y="1071546"/>
            <a:ext cx="3857652" cy="2857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8596" y="1714488"/>
          <a:ext cx="392909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152"/>
                <a:gridCol w="1520938"/>
              </a:tblGrid>
              <a:tr h="33313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услуги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Возможный способ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8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Начальное общее образование Основное общее образование Среднее общее образование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Среднее профессиональное образование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Высшее образование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бакалавриат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Высшее образование - </a:t>
                      </a:r>
                      <a:r>
                        <a:rPr lang="ru-RU" sz="1200" b="1" dirty="0" err="1" smtClean="0">
                          <a:solidFill>
                            <a:schemeClr val="tx1"/>
                          </a:solidFill>
                        </a:rPr>
                        <a:t>специалитет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Высшее образование - магистратура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Высшее образование – подготовка кадров высшей квалификации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Дополнительное образование детей и взрослых  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Дополнительное профессиональное образование Профессиональное обучение Дошкольное образование 		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Сертификат 	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Сертификат 	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Сертификат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Сертификат 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Сертификат	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Сертификат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4857752" y="1714488"/>
          <a:ext cx="3929090" cy="451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152"/>
                <a:gridCol w="1520938"/>
              </a:tblGrid>
              <a:tr h="5033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Виды услуги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Возможный способ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238">
                <a:tc>
                  <a:txBody>
                    <a:bodyPr/>
                    <a:lstStyle/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олимпийским видам спорта 		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</a:t>
                      </a:r>
                      <a:r>
                        <a:rPr lang="ru-RU" sz="12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неолимпийским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видам спорта 		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спорту лиц с поражением ОДА 		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спорту слепых 		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спорту лиц с интеллектуальными нарушениями 		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футболу лиц с заболеванием ЦП 		</a:t>
                      </a:r>
                    </a:p>
                    <a:p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Спортивная подготовка по спорту глухих 	</a:t>
                      </a:r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 	</a:t>
                      </a: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Конкурс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75" y="1071563"/>
            <a:ext cx="8786813" cy="5500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42875" y="1071563"/>
            <a:ext cx="9144000" cy="1587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19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0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1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2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3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4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5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3326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3328" name="TextBox 21"/>
          <p:cNvSpPr txBox="1">
            <a:spLocks noChangeArrowheads="1"/>
          </p:cNvSpPr>
          <p:nvPr/>
        </p:nvSpPr>
        <p:spPr bwMode="auto">
          <a:xfrm>
            <a:off x="8594725" y="6500813"/>
            <a:ext cx="539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1</a:t>
            </a:r>
            <a:r>
              <a:rPr lang="ru-RU" sz="1600" dirty="0" smtClean="0"/>
              <a:t>5</a:t>
            </a:r>
            <a:endParaRPr lang="ru-RU" sz="1600" dirty="0"/>
          </a:p>
        </p:txBody>
      </p:sp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307975" y="214313"/>
            <a:ext cx="7666038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Способы организации оказания государственных и муниципальных услуг в рамках социального заказа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Подзаголовок 22"/>
          <p:cNvSpPr>
            <a:spLocks noGrp="1"/>
          </p:cNvSpPr>
          <p:nvPr>
            <p:ph type="subTitle" idx="1"/>
          </p:nvPr>
        </p:nvSpPr>
        <p:spPr>
          <a:xfrm>
            <a:off x="714375" y="2286000"/>
            <a:ext cx="7786688" cy="642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57188" y="2500313"/>
            <a:ext cx="2500312" cy="10715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Государственное задание </a:t>
            </a:r>
            <a:r>
              <a:rPr lang="ru-RU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(неконкурентный способ)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071813" y="2500313"/>
            <a:ext cx="2500312" cy="92868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(конкурентный способ) 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929313" y="2500313"/>
            <a:ext cx="2500312" cy="85725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Сертификат </a:t>
            </a:r>
            <a:r>
              <a:rPr lang="ru-RU" sz="16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(конкурентный способ)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57188" y="3714750"/>
            <a:ext cx="2357437" cy="1285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Действующий способ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Обязателен для казенных учреждений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14688" y="3571875"/>
            <a:ext cx="2365424" cy="2000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способ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Проводится между государственными и негосударственными организациями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или только между негосударственными организациями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000750" y="3571875"/>
            <a:ext cx="2428875" cy="13573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Новый способ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Возможность использования должна быть определена соответствующим НПА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Заголовок 19"/>
          <p:cNvSpPr txBox="1">
            <a:spLocks/>
          </p:cNvSpPr>
          <p:nvPr/>
        </p:nvSpPr>
        <p:spPr>
          <a:xfrm>
            <a:off x="838200" y="1438275"/>
            <a:ext cx="7772400" cy="714375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latin typeface="+mj-lt"/>
                <a:ea typeface="+mj-ea"/>
                <a:cs typeface="+mj-cs"/>
              </a:rPr>
            </a:b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85720" y="1000108"/>
            <a:ext cx="8643998" cy="928694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Органы исполнительной власти ежегодно определяют объем государственного (муниципального) социального заказа по конкретным услугам и способ его выполнения из трех возможных:</a:t>
            </a:r>
          </a:p>
        </p:txBody>
      </p:sp>
      <p:sp>
        <p:nvSpPr>
          <p:cNvPr id="37" name="Стрелка вниз 36"/>
          <p:cNvSpPr/>
          <p:nvPr/>
        </p:nvSpPr>
        <p:spPr>
          <a:xfrm>
            <a:off x="785813" y="1928813"/>
            <a:ext cx="1643062" cy="57150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28625" y="5786438"/>
            <a:ext cx="8143875" cy="642937"/>
          </a:xfrm>
          <a:prstGeom prst="roundRect">
            <a:avLst/>
          </a:prstGeom>
          <a:solidFill>
            <a:schemeClr val="bg2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Решение о выборе способов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каждое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публично-правовое образование </a:t>
            </a:r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принимает самостоятельно 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Возможно использование одновременно нескольких способов</a:t>
            </a:r>
            <a:endParaRPr lang="ru-RU" sz="1600" dirty="0"/>
          </a:p>
        </p:txBody>
      </p:sp>
      <p:sp>
        <p:nvSpPr>
          <p:cNvPr id="38" name="Стрелка вниз 37"/>
          <p:cNvSpPr/>
          <p:nvPr/>
        </p:nvSpPr>
        <p:spPr>
          <a:xfrm>
            <a:off x="3571875" y="1928813"/>
            <a:ext cx="1643063" cy="57150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Стрелка вниз 38"/>
          <p:cNvSpPr/>
          <p:nvPr/>
        </p:nvSpPr>
        <p:spPr>
          <a:xfrm>
            <a:off x="6357938" y="1928813"/>
            <a:ext cx="1643062" cy="571500"/>
          </a:xfrm>
          <a:prstGeom prst="down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Прямоугольник 130"/>
          <p:cNvSpPr/>
          <p:nvPr/>
        </p:nvSpPr>
        <p:spPr>
          <a:xfrm>
            <a:off x="142875" y="714375"/>
            <a:ext cx="9001125" cy="5643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Конкурс Установление объема оказания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9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3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4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5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6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7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8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9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50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Способы отбора исполнителей услуг в рамках социального заказа 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4352" name="TextBox 21"/>
          <p:cNvSpPr txBox="1">
            <a:spLocks noChangeArrowheads="1"/>
          </p:cNvSpPr>
          <p:nvPr/>
        </p:nvSpPr>
        <p:spPr bwMode="auto">
          <a:xfrm>
            <a:off x="8604250" y="6500813"/>
            <a:ext cx="539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/>
              <a:t>1</a:t>
            </a:r>
            <a:r>
              <a:rPr lang="ru-RU" sz="1600" dirty="0" smtClean="0"/>
              <a:t>6</a:t>
            </a:r>
            <a:endParaRPr lang="ru-RU" sz="1600" dirty="0"/>
          </a:p>
        </p:txBody>
      </p:sp>
      <p:sp>
        <p:nvSpPr>
          <p:cNvPr id="17" name="Блок-схема: перфолента 16"/>
          <p:cNvSpPr/>
          <p:nvPr/>
        </p:nvSpPr>
        <p:spPr>
          <a:xfrm>
            <a:off x="1000125" y="785813"/>
            <a:ext cx="2357438" cy="85725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Конкурс</a:t>
            </a:r>
          </a:p>
        </p:txBody>
      </p:sp>
      <p:sp>
        <p:nvSpPr>
          <p:cNvPr id="18" name="Блок-схема: перфолента 17"/>
          <p:cNvSpPr/>
          <p:nvPr/>
        </p:nvSpPr>
        <p:spPr>
          <a:xfrm>
            <a:off x="5572125" y="785813"/>
            <a:ext cx="2214563" cy="857250"/>
          </a:xfrm>
          <a:prstGeom prst="flowChartPunchedTap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DFF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tx1"/>
                </a:solidFill>
              </a:rPr>
              <a:t>Сертификат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14282" y="1714488"/>
            <a:ext cx="4214842" cy="4929222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Предоставляются преференции при     оценке предложений (НКО, концессионерам и частным партнерам)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Приоритет качественных критериев оценки, в том числе квалификации. Удельный вес качественных критериев не может быть менее 80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процентов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Порядке проведения конкурса может быть предусмотрено полное исключение возможности использования ценовых критериев при оценке предложений участников конкурса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Конкурс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может быть двухэтапный: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•на первом этапе конкурс по качественным критериям и определение победителей;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•на втором этапе победители могут подавать предложения по величине критериев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4714876" y="1714488"/>
            <a:ext cx="4214842" cy="4857784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Характеристики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сертификата: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 именной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документ в электронной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форме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 дает право потребителю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выбрать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исполнителя в целях получения  услуги в определенном объеме и на определенных условиях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 дает право исполнителю получить финансовое обеспечение (возмещение) затрат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Сертификат может обеспечивать оказание одной услуги: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•в различных формах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•с различными условиями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Сертификат может быть выдан на несколько услуг одновременно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Сертификат может быть предъявлен нескольким исполнителям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1" name="Picture 2" descr="http://erasmus.ikc.edu.tr/UserFiles/1325/sebla.kagnici/a01e0dfe-6351-4b95-a810-01b74a7051b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50" y="785813"/>
            <a:ext cx="164306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214313" y="200025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214282" y="3000372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4786314" y="414338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4786314" y="5214950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4786314" y="5857892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214282" y="4071942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4714876" y="2000240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5" cstate="print"/>
          <a:srcRect r="49998" b="49998"/>
          <a:stretch>
            <a:fillRect/>
          </a:stretch>
        </p:blipFill>
        <p:spPr bwMode="auto">
          <a:xfrm>
            <a:off x="214282" y="5357826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7025" y="19050"/>
            <a:ext cx="11699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6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7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8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69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70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71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72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5373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Организация работы с сертификатами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5375" name="TextBox 21"/>
          <p:cNvSpPr txBox="1">
            <a:spLocks noChangeArrowheads="1"/>
          </p:cNvSpPr>
          <p:nvPr/>
        </p:nvSpPr>
        <p:spPr bwMode="auto">
          <a:xfrm>
            <a:off x="8604250" y="6508750"/>
            <a:ext cx="46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17</a:t>
            </a:r>
            <a:endParaRPr lang="ru-RU" sz="1600" dirty="0"/>
          </a:p>
        </p:txBody>
      </p:sp>
      <p:sp>
        <p:nvSpPr>
          <p:cNvPr id="15376" name="Прямоугольник 32"/>
          <p:cNvSpPr>
            <a:spLocks noChangeArrowheads="1"/>
          </p:cNvSpPr>
          <p:nvPr/>
        </p:nvSpPr>
        <p:spPr bwMode="auto">
          <a:xfrm>
            <a:off x="428596" y="857232"/>
            <a:ext cx="8286779" cy="58785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       </a:t>
            </a:r>
            <a:r>
              <a:rPr lang="ru-RU" sz="1200" dirty="0"/>
              <a:t>Оказание                                                                               Сертификат</a:t>
            </a:r>
          </a:p>
          <a:p>
            <a:r>
              <a:rPr lang="ru-RU" sz="1200" dirty="0"/>
              <a:t>         услуги</a:t>
            </a: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r>
              <a:rPr lang="ru-RU" sz="1400" dirty="0">
                <a:latin typeface="Calibri" pitchFamily="34" charset="0"/>
              </a:rPr>
              <a:t>  </a:t>
            </a:r>
            <a:r>
              <a:rPr lang="ru-RU" sz="1200" dirty="0"/>
              <a:t>Соглашение о</a:t>
            </a:r>
          </a:p>
          <a:p>
            <a:r>
              <a:rPr lang="ru-RU" sz="1200" dirty="0"/>
              <a:t>предоставлении                                                                          Сертификат</a:t>
            </a:r>
          </a:p>
          <a:p>
            <a:r>
              <a:rPr lang="ru-RU" sz="1200" dirty="0"/>
              <a:t>      субсидии</a:t>
            </a:r>
            <a:endParaRPr lang="en-US" sz="1200" dirty="0"/>
          </a:p>
          <a:p>
            <a:endParaRPr lang="en-US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b="1" dirty="0" smtClean="0"/>
          </a:p>
          <a:p>
            <a:r>
              <a:rPr lang="ru-RU" sz="1400" b="1" dirty="0" smtClean="0"/>
              <a:t>Правительство </a:t>
            </a:r>
            <a:r>
              <a:rPr lang="ru-RU" sz="1400" b="1" dirty="0"/>
              <a:t>РФ определяет: </a:t>
            </a:r>
          </a:p>
          <a:p>
            <a:r>
              <a:rPr lang="ru-RU" sz="1400" dirty="0"/>
              <a:t>•Порядок </a:t>
            </a:r>
            <a:r>
              <a:rPr lang="ru-RU" sz="1400" dirty="0" smtClean="0"/>
              <a:t>формирования </a:t>
            </a:r>
            <a:r>
              <a:rPr lang="ru-RU" sz="1400" dirty="0"/>
              <a:t>реестра исполнителей </a:t>
            </a:r>
          </a:p>
          <a:p>
            <a:r>
              <a:rPr lang="ru-RU" sz="1400" dirty="0"/>
              <a:t>•Порядок формирования реестра потребителей </a:t>
            </a:r>
          </a:p>
          <a:p>
            <a:r>
              <a:rPr lang="ru-RU" sz="1400" dirty="0"/>
              <a:t>•Общие требования к формированию и содержанию сертификата </a:t>
            </a:r>
          </a:p>
          <a:p>
            <a:endParaRPr lang="ru-RU" sz="1400" dirty="0"/>
          </a:p>
          <a:p>
            <a:r>
              <a:rPr lang="ru-RU" sz="1400" dirty="0"/>
              <a:t>Автоматически включаются в реестр государственные (муниципальные) учреждения и НКО, исполнители ОПУ </a:t>
            </a:r>
          </a:p>
          <a:p>
            <a:endParaRPr lang="ru-RU" sz="1400" dirty="0"/>
          </a:p>
          <a:p>
            <a:r>
              <a:rPr lang="ru-RU" sz="1400" dirty="0"/>
              <a:t>Исполнитель не вправе отказать потребителю до достижения предельного объема </a:t>
            </a:r>
          </a:p>
          <a:p>
            <a:endParaRPr lang="ru-RU" sz="1400" dirty="0"/>
          </a:p>
          <a:p>
            <a:r>
              <a:rPr lang="ru-RU" sz="1400" dirty="0"/>
              <a:t>Порядок формирования сертификатов устанавливается: </a:t>
            </a:r>
          </a:p>
          <a:p>
            <a:r>
              <a:rPr lang="ru-RU" sz="1400" dirty="0"/>
              <a:t>•Правительством РФ </a:t>
            </a:r>
          </a:p>
          <a:p>
            <a:r>
              <a:rPr lang="ru-RU" sz="1400" dirty="0"/>
              <a:t>•высшими исполнительными органами государственной власти субъектов РФ </a:t>
            </a:r>
          </a:p>
          <a:p>
            <a:r>
              <a:rPr lang="ru-RU" sz="1400" dirty="0"/>
              <a:t>•местными администрациями муниципальных образований </a:t>
            </a:r>
          </a:p>
          <a:p>
            <a:endParaRPr lang="ru-RU" sz="1400" dirty="0"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833" y="923552"/>
            <a:ext cx="1764093" cy="506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77316" y="2657967"/>
            <a:ext cx="1746611" cy="611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77317" y="1688954"/>
            <a:ext cx="1746610" cy="6069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</a:t>
            </a:r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3943350" y="1130300"/>
            <a:ext cx="628650" cy="935038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3963988" y="2082800"/>
            <a:ext cx="581025" cy="1017588"/>
          </a:xfrm>
          <a:prstGeom prst="curved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flipV="1">
            <a:off x="1509713" y="1081088"/>
            <a:ext cx="596900" cy="101441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flipV="1">
            <a:off x="1577975" y="2095500"/>
            <a:ext cx="547688" cy="974725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7400" y="992188"/>
            <a:ext cx="2305050" cy="2078037"/>
          </a:xfrm>
          <a:prstGeom prst="roundRect">
            <a:avLst/>
          </a:prstGeom>
          <a:solidFill>
            <a:srgbClr val="DFF0F5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Уполномоченный орган: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реестр исполнителей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формирует реестр потребителей</a:t>
            </a:r>
          </a:p>
        </p:txBody>
      </p:sp>
      <p:pic>
        <p:nvPicPr>
          <p:cNvPr id="15391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14282" y="4500570"/>
            <a:ext cx="21431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14282" y="5143512"/>
            <a:ext cx="2159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4" descr="https://st2.depositphotos.com/1216158/6888/v/950/depositphotos_68885015-stock-illustration-simple-checkmark-cross-and-plus.jpg"/>
          <p:cNvPicPr>
            <a:picLocks noChangeAspect="1" noChangeArrowheads="1"/>
          </p:cNvPicPr>
          <p:nvPr/>
        </p:nvPicPr>
        <p:blipFill>
          <a:blip r:embed="rId4" cstate="print"/>
          <a:srcRect r="49998" b="49998"/>
          <a:stretch>
            <a:fillRect/>
          </a:stretch>
        </p:blipFill>
        <p:spPr bwMode="auto">
          <a:xfrm>
            <a:off x="214282" y="5572140"/>
            <a:ext cx="2143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46038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0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1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2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3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4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5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6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6397" name="Прямоугольник 33"/>
          <p:cNvSpPr>
            <a:spLocks noChangeArrowheads="1"/>
          </p:cNvSpPr>
          <p:nvPr/>
        </p:nvSpPr>
        <p:spPr bwMode="auto">
          <a:xfrm>
            <a:off x="0" y="6826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Подзаконные нормативные правовые акты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16399" name="TextBox 21"/>
          <p:cNvSpPr txBox="1">
            <a:spLocks noChangeArrowheads="1"/>
          </p:cNvSpPr>
          <p:nvPr/>
        </p:nvSpPr>
        <p:spPr bwMode="auto">
          <a:xfrm>
            <a:off x="8531225" y="6500813"/>
            <a:ext cx="5048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18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0038" y="1141413"/>
            <a:ext cx="8429625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в рамках реализации отбора исполнителей услуг регионам и муниципалитетам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потребуется разработать и 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принять 4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документа: 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 порядке проведения конкурса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  О порядке заключения в электронной форме соглашения, заключаемого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по   результатам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отбора исполнителя государственных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(муниципальных) услуг 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  О порядке объединения государственных (муниципальных) услуг в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социальной  сфере 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 целях проведения конкурса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  Об утверждении формы (структуры) сертификата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401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75" y="1773238"/>
            <a:ext cx="428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285992"/>
            <a:ext cx="42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3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42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000372"/>
            <a:ext cx="42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83568" y="4429132"/>
            <a:ext cx="7848302" cy="202420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 К ПРОЕКТАМ АКТОВ ПРАВИТЕЛЬСТВА РФ  НА ОФИЦИАЛЬНОМ САЙТЕ МИНФИНА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https://www.minfin.ru/ru/perfomance/budget /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methodology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ru-RU" sz="1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planning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ДЕЯТЕЛЬНОСТЬ/БЮДЖЕТ/ФИНАНСОВОЕ ОБЕСПЕЧЕНИЕ ДЕЯТЕЛЬНОСТИ ГОСУДАРСТВЕННЫХ (МУНИЦИПАЛЬНЫХ) УЧРЕЖДЕНИЙ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убики1.jpg"/>
          <p:cNvPicPr>
            <a:picLocks noChangeAspect="1"/>
          </p:cNvPicPr>
          <p:nvPr/>
        </p:nvPicPr>
        <p:blipFill>
          <a:blip r:embed="rId2" cstate="print"/>
          <a:srcRect t="2182"/>
          <a:stretch>
            <a:fillRect/>
          </a:stretch>
        </p:blipFill>
        <p:spPr>
          <a:xfrm rot="5400000">
            <a:off x="1214442" y="-1214465"/>
            <a:ext cx="6858023" cy="9286908"/>
          </a:xfrm>
          <a:prstGeom prst="rect">
            <a:avLst/>
          </a:prstGeom>
        </p:spPr>
      </p:pic>
      <p:pic>
        <p:nvPicPr>
          <p:cNvPr id="17411" name="Picture 4" descr="D:\0_KostenkoEP\03_МежведомственныйСовет\Заседание_15.02.2010\флаг.JPG"/>
          <p:cNvPicPr>
            <a:picLocks noChangeAspect="1" noChangeArrowheads="1"/>
          </p:cNvPicPr>
          <p:nvPr/>
        </p:nvPicPr>
        <p:blipFill>
          <a:blip r:embed="rId3" cstate="print"/>
          <a:srcRect r="77727" b="77722"/>
          <a:stretch>
            <a:fillRect/>
          </a:stretch>
        </p:blipFill>
        <p:spPr bwMode="auto">
          <a:xfrm>
            <a:off x="6948488" y="0"/>
            <a:ext cx="21955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063774" y="3487742"/>
            <a:ext cx="600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БЛАГОДАРЮ ЗА ВНИМАНИЕ!</a:t>
            </a:r>
          </a:p>
        </p:txBody>
      </p:sp>
      <p:sp>
        <p:nvSpPr>
          <p:cNvPr id="17413" name="TextBox 8"/>
          <p:cNvSpPr txBox="1">
            <a:spLocks noChangeArrowheads="1"/>
          </p:cNvSpPr>
          <p:nvPr/>
        </p:nvSpPr>
        <p:spPr bwMode="auto">
          <a:xfrm>
            <a:off x="6429375" y="2049463"/>
            <a:ext cx="242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ru-RU" sz="14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4" name="TextBox 13"/>
          <p:cNvSpPr txBox="1">
            <a:spLocks noChangeArrowheads="1"/>
          </p:cNvSpPr>
          <p:nvPr/>
        </p:nvSpPr>
        <p:spPr bwMode="auto">
          <a:xfrm>
            <a:off x="4357686" y="5432425"/>
            <a:ext cx="4786314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300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Начальник управления прогнозирования и анализа развития муниципальных образований, социальной сферы и потребительского рынка Министерства экономического развития Мурманской области</a:t>
            </a:r>
          </a:p>
          <a:p>
            <a:pPr>
              <a:spcBef>
                <a:spcPct val="20000"/>
              </a:spcBef>
            </a:pPr>
            <a:endParaRPr lang="ru-RU" sz="500" dirty="0">
              <a:latin typeface="Century Gothic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20000"/>
              </a:spcBef>
            </a:pPr>
            <a:r>
              <a:rPr lang="ru-RU" sz="1300" b="1" dirty="0">
                <a:latin typeface="Century Gothic" pitchFamily="34" charset="0"/>
                <a:ea typeface="Arial Unicode MS" pitchFamily="34" charset="-128"/>
                <a:cs typeface="Arial Unicode MS" pitchFamily="34" charset="-128"/>
              </a:rPr>
              <a:t>Иванова Наталья Юрьевна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6286533" y="1477951"/>
            <a:ext cx="2928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Century Gothic" pitchFamily="34" charset="0"/>
              </a:rPr>
              <a:t>30.11.2018 г. Мурманск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avbold\Pictures\Ц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4357688"/>
            <a:ext cx="2071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0" y="6696536"/>
            <a:ext cx="9144000" cy="1614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Овал 64"/>
          <p:cNvSpPr/>
          <p:nvPr/>
        </p:nvSpPr>
        <p:spPr>
          <a:xfrm>
            <a:off x="8429625" y="6500813"/>
            <a:ext cx="571500" cy="285750"/>
          </a:xfrm>
          <a:prstGeom prst="ellipse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8572500" y="6448425"/>
            <a:ext cx="3571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ea typeface="Arial Unicode MS" pitchFamily="34" charset="-128"/>
              </a:rPr>
              <a:t>2</a:t>
            </a:r>
          </a:p>
        </p:txBody>
      </p:sp>
      <p:sp>
        <p:nvSpPr>
          <p:cNvPr id="42" name="Овал 41"/>
          <p:cNvSpPr/>
          <p:nvPr/>
        </p:nvSpPr>
        <p:spPr>
          <a:xfrm>
            <a:off x="3571875" y="928670"/>
            <a:ext cx="5500688" cy="176690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929063" y="1571625"/>
            <a:ext cx="48577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Государство – единственный поставщик услуги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3357563"/>
            <a:ext cx="31432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1" name="Овал 50"/>
          <p:cNvSpPr/>
          <p:nvPr/>
        </p:nvSpPr>
        <p:spPr>
          <a:xfrm>
            <a:off x="3643313" y="5000625"/>
            <a:ext cx="5500687" cy="17145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5875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214813" y="5286375"/>
            <a:ext cx="4572000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Государство – заказчик услуги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</a:p>
        </p:txBody>
      </p:sp>
      <p:sp>
        <p:nvSpPr>
          <p:cNvPr id="3086" name="TextBox 55"/>
          <p:cNvSpPr txBox="1">
            <a:spLocks noChangeArrowheads="1"/>
          </p:cNvSpPr>
          <p:nvPr/>
        </p:nvSpPr>
        <p:spPr bwMode="auto">
          <a:xfrm>
            <a:off x="3786188" y="5888038"/>
            <a:ext cx="2571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/>
              <a:t>ПОТРЕБИТЕЛЬ</a:t>
            </a:r>
            <a:r>
              <a:rPr lang="ru-RU" sz="1200" b="1" i="1" dirty="0"/>
              <a:t> </a:t>
            </a:r>
            <a:r>
              <a:rPr lang="ru-RU" sz="1200" i="1" dirty="0"/>
              <a:t>УСЛУГИ</a:t>
            </a:r>
          </a:p>
        </p:txBody>
      </p:sp>
      <p:sp>
        <p:nvSpPr>
          <p:cNvPr id="3087" name="TextBox 56"/>
          <p:cNvSpPr txBox="1">
            <a:spLocks noChangeArrowheads="1"/>
          </p:cNvSpPr>
          <p:nvPr/>
        </p:nvSpPr>
        <p:spPr bwMode="auto">
          <a:xfrm>
            <a:off x="6357938" y="5459413"/>
            <a:ext cx="2786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/>
              <a:t>БЮДЖЕТНОЕ УЧРЕЖДЕНИЕ</a:t>
            </a:r>
          </a:p>
        </p:txBody>
      </p:sp>
      <p:sp>
        <p:nvSpPr>
          <p:cNvPr id="3088" name="TextBox 57"/>
          <p:cNvSpPr txBox="1">
            <a:spLocks noChangeArrowheads="1"/>
          </p:cNvSpPr>
          <p:nvPr/>
        </p:nvSpPr>
        <p:spPr bwMode="auto">
          <a:xfrm>
            <a:off x="6357938" y="5888038"/>
            <a:ext cx="278606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/>
              <a:t>НЕКОММЕРЧЕКАЯ ОРГАНИЗАЦИЯ</a:t>
            </a:r>
          </a:p>
        </p:txBody>
      </p:sp>
      <p:sp>
        <p:nvSpPr>
          <p:cNvPr id="3089" name="TextBox 58"/>
          <p:cNvSpPr txBox="1">
            <a:spLocks noChangeArrowheads="1"/>
          </p:cNvSpPr>
          <p:nvPr/>
        </p:nvSpPr>
        <p:spPr bwMode="auto">
          <a:xfrm>
            <a:off x="6357938" y="6296025"/>
            <a:ext cx="2786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/>
              <a:t>ЧАСТНАЯ КОМПАНИЯ</a:t>
            </a:r>
          </a:p>
        </p:txBody>
      </p:sp>
      <p:cxnSp>
        <p:nvCxnSpPr>
          <p:cNvPr id="61" name="Прямая со стрелкой 60"/>
          <p:cNvCxnSpPr>
            <a:endCxn id="3087" idx="1"/>
          </p:cNvCxnSpPr>
          <p:nvPr/>
        </p:nvCxnSpPr>
        <p:spPr>
          <a:xfrm flipV="1">
            <a:off x="5715000" y="5599113"/>
            <a:ext cx="642938" cy="431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3088" idx="1"/>
          </p:cNvCxnSpPr>
          <p:nvPr/>
        </p:nvCxnSpPr>
        <p:spPr>
          <a:xfrm flipV="1">
            <a:off x="5715000" y="6027738"/>
            <a:ext cx="642938" cy="31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089" idx="1"/>
          </p:cNvCxnSpPr>
          <p:nvPr/>
        </p:nvCxnSpPr>
        <p:spPr>
          <a:xfrm>
            <a:off x="5715000" y="6030913"/>
            <a:ext cx="642938" cy="4032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Штриховая стрелка вправо 24"/>
          <p:cNvSpPr/>
          <p:nvPr/>
        </p:nvSpPr>
        <p:spPr>
          <a:xfrm rot="5400000">
            <a:off x="-821532" y="1821657"/>
            <a:ext cx="5072063" cy="34290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14282" y="2285992"/>
            <a:ext cx="300039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Федеральный закон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от 08.05.2010 № </a:t>
            </a: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83-ФЗ 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14282" y="714356"/>
            <a:ext cx="3000396" cy="12858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Сметное финансирование учреждений</a:t>
            </a:r>
          </a:p>
          <a:p>
            <a:pPr algn="ctr"/>
            <a:r>
              <a:rPr lang="ru-RU" sz="1300" dirty="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" charset="0"/>
              </a:rPr>
              <a:t>Отсутствие увязки финансового обеспечения с количеством и качеством государственных услуг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14282" y="3071810"/>
            <a:ext cx="300039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Государственное задание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14282" y="5857892"/>
            <a:ext cx="3000396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Открытый рынок социального сервиса, развитие конкуренции</a:t>
            </a:r>
          </a:p>
        </p:txBody>
      </p:sp>
      <p:sp>
        <p:nvSpPr>
          <p:cNvPr id="3106" name="TextBox 34"/>
          <p:cNvSpPr txBox="1">
            <a:spLocks noChangeArrowheads="1"/>
          </p:cNvSpPr>
          <p:nvPr/>
        </p:nvSpPr>
        <p:spPr bwMode="auto">
          <a:xfrm>
            <a:off x="785813" y="3786188"/>
            <a:ext cx="185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1200" dirty="0">
                <a:ea typeface="Arial Unicode MS" pitchFamily="34" charset="-128"/>
              </a:rPr>
              <a:t> Перечни услуг</a:t>
            </a:r>
          </a:p>
          <a:p>
            <a:pPr>
              <a:buFont typeface="Arial" charset="0"/>
              <a:buChar char="•"/>
            </a:pPr>
            <a:r>
              <a:rPr lang="ru-RU" sz="1200" dirty="0">
                <a:ea typeface="Arial Unicode MS" pitchFamily="34" charset="-128"/>
              </a:rPr>
              <a:t> Нормирование затрат</a:t>
            </a:r>
          </a:p>
          <a:p>
            <a:pPr>
              <a:buFont typeface="Arial" charset="0"/>
              <a:buChar char="•"/>
            </a:pPr>
            <a:r>
              <a:rPr lang="ru-RU" sz="1200" dirty="0">
                <a:ea typeface="Arial Unicode MS" pitchFamily="34" charset="-128"/>
              </a:rPr>
              <a:t> Себестоимость услуг</a:t>
            </a:r>
          </a:p>
          <a:p>
            <a:pPr>
              <a:buFont typeface="Arial" charset="0"/>
              <a:buChar char="•"/>
            </a:pPr>
            <a:r>
              <a:rPr lang="ru-RU" sz="1200" dirty="0">
                <a:ea typeface="Arial Unicode MS" pitchFamily="34" charset="-128"/>
              </a:rPr>
              <a:t> Стандарты качества</a:t>
            </a:r>
          </a:p>
          <a:p>
            <a:pPr>
              <a:buFont typeface="Arial" charset="0"/>
              <a:buChar char="•"/>
            </a:pPr>
            <a:r>
              <a:rPr lang="ru-RU" sz="1200" dirty="0">
                <a:ea typeface="Arial Unicode MS" pitchFamily="34" charset="-128"/>
              </a:rPr>
              <a:t> Оценка качества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4282" y="4786322"/>
            <a:ext cx="3000396" cy="7143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Поручения Президента России и Председателя Правительства 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 rot="5400000">
            <a:off x="5214937" y="2143126"/>
            <a:ext cx="2143125" cy="3429000"/>
          </a:xfrm>
          <a:prstGeom prst="stripedRightArrow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5929313" y="2143125"/>
            <a:ext cx="500062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2" name="TextBox 48"/>
          <p:cNvSpPr txBox="1">
            <a:spLocks noChangeArrowheads="1"/>
          </p:cNvSpPr>
          <p:nvPr/>
        </p:nvSpPr>
        <p:spPr bwMode="auto">
          <a:xfrm>
            <a:off x="4000500" y="2000250"/>
            <a:ext cx="4786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>
                <a:ea typeface="Arial Unicode MS" pitchFamily="34" charset="-128"/>
              </a:rPr>
              <a:t>ПОТРЕБИТЕЛЬ УСЛУГИ              БЮДЖЕТНОЕ УЧРЕЖДЕНИЕ </a:t>
            </a:r>
            <a:endParaRPr lang="ru-RU" sz="1200" dirty="0">
              <a:ea typeface="Arial Unicode MS" pitchFamily="34" charset="-128"/>
            </a:endParaRPr>
          </a:p>
        </p:txBody>
      </p:sp>
      <p:sp>
        <p:nvSpPr>
          <p:cNvPr id="3113" name="TextBox 33"/>
          <p:cNvSpPr txBox="1">
            <a:spLocks noChangeArrowheads="1"/>
          </p:cNvSpPr>
          <p:nvPr/>
        </p:nvSpPr>
        <p:spPr bwMode="auto">
          <a:xfrm>
            <a:off x="785813" y="2000250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I </a:t>
            </a: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этап реформы</a:t>
            </a:r>
          </a:p>
        </p:txBody>
      </p:sp>
      <p:sp>
        <p:nvSpPr>
          <p:cNvPr id="3114" name="TextBox 37"/>
          <p:cNvSpPr txBox="1">
            <a:spLocks noChangeArrowheads="1"/>
          </p:cNvSpPr>
          <p:nvPr/>
        </p:nvSpPr>
        <p:spPr bwMode="auto">
          <a:xfrm>
            <a:off x="785813" y="5500688"/>
            <a:ext cx="17859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Calibri" pitchFamily="34" charset="0"/>
              </a:rPr>
              <a:t>II </a:t>
            </a:r>
            <a:r>
              <a:rPr lang="ru-RU" sz="1400" b="1" dirty="0">
                <a:solidFill>
                  <a:srgbClr val="FF0000"/>
                </a:solidFill>
                <a:latin typeface="Calibri" pitchFamily="34" charset="0"/>
              </a:rPr>
              <a:t>этап реформы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6" name="Прямоугольник 39"/>
          <p:cNvSpPr>
            <a:spLocks noChangeArrowheads="1"/>
          </p:cNvSpPr>
          <p:nvPr/>
        </p:nvSpPr>
        <p:spPr bwMode="auto">
          <a:xfrm>
            <a:off x="0" y="201613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Развитие форм оказания государственных и муниципальных услуг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0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1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2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3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4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5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6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107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pic>
        <p:nvPicPr>
          <p:cNvPr id="4108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003425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с одним вырезанным углом 43"/>
          <p:cNvSpPr/>
          <p:nvPr/>
        </p:nvSpPr>
        <p:spPr>
          <a:xfrm>
            <a:off x="949325" y="1300163"/>
            <a:ext cx="4979988" cy="504825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Прямоугольник 27"/>
          <p:cNvSpPr>
            <a:spLocks noChangeArrowheads="1"/>
          </p:cNvSpPr>
          <p:nvPr/>
        </p:nvSpPr>
        <p:spPr bwMode="auto">
          <a:xfrm>
            <a:off x="899592" y="3671516"/>
            <a:ext cx="49873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355493"/>
                </a:solidFill>
                <a:ea typeface="Arial Unicode MS" pitchFamily="34" charset="-128"/>
              </a:rPr>
              <a:t>утв. заместителем Председателя Правительства РФ </a:t>
            </a:r>
            <a:r>
              <a:rPr lang="ru-RU" sz="1200" i="1" dirty="0" smtClean="0">
                <a:solidFill>
                  <a:srgbClr val="355493"/>
                </a:solidFill>
                <a:ea typeface="Arial Unicode MS" pitchFamily="34" charset="-128"/>
              </a:rPr>
              <a:t>О.Ю. </a:t>
            </a:r>
            <a:r>
              <a:rPr lang="ru-RU" sz="1200" i="1" dirty="0" err="1" smtClean="0">
                <a:solidFill>
                  <a:srgbClr val="355493"/>
                </a:solidFill>
                <a:ea typeface="Arial Unicode MS" pitchFamily="34" charset="-128"/>
              </a:rPr>
              <a:t>Голодец</a:t>
            </a:r>
            <a:r>
              <a:rPr lang="ru-RU" sz="1200" i="1" dirty="0" smtClean="0">
                <a:solidFill>
                  <a:srgbClr val="355493"/>
                </a:solidFill>
                <a:ea typeface="Arial Unicode MS" pitchFamily="34" charset="-128"/>
              </a:rPr>
              <a:t> от 23.05.2016 </a:t>
            </a:r>
            <a:r>
              <a:rPr lang="ru-RU" sz="1200" i="1" dirty="0">
                <a:solidFill>
                  <a:srgbClr val="355493"/>
                </a:solidFill>
                <a:ea typeface="Arial Unicode MS" pitchFamily="34" charset="-128"/>
              </a:rPr>
              <a:t>№ </a:t>
            </a:r>
            <a:r>
              <a:rPr lang="ru-RU" sz="1200" i="1" dirty="0" smtClean="0">
                <a:solidFill>
                  <a:srgbClr val="355493"/>
                </a:solidFill>
                <a:ea typeface="Arial Unicode MS" pitchFamily="34" charset="-128"/>
              </a:rPr>
              <a:t>3468п-П44</a:t>
            </a:r>
            <a:endParaRPr lang="ru-RU" sz="1200" i="1" dirty="0">
              <a:solidFill>
                <a:srgbClr val="355493"/>
              </a:solidFill>
              <a:ea typeface="Arial Unicode MS" pitchFamily="34" charset="-128"/>
            </a:endParaRPr>
          </a:p>
        </p:txBody>
      </p:sp>
      <p:sp>
        <p:nvSpPr>
          <p:cNvPr id="47" name="Прямоугольник с одним вырезанным углом 46"/>
          <p:cNvSpPr/>
          <p:nvPr/>
        </p:nvSpPr>
        <p:spPr>
          <a:xfrm>
            <a:off x="785813" y="1090613"/>
            <a:ext cx="5072062" cy="642937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12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786063"/>
            <a:ext cx="4286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Прямоугольник 27"/>
          <p:cNvSpPr>
            <a:spLocks noChangeArrowheads="1"/>
          </p:cNvSpPr>
          <p:nvPr/>
        </p:nvSpPr>
        <p:spPr bwMode="auto">
          <a:xfrm>
            <a:off x="928688" y="1058863"/>
            <a:ext cx="5072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ea typeface="Arial Unicode MS" pitchFamily="34" charset="-128"/>
              </a:rPr>
              <a:t>Бюджетные послания Президента России В.В.Путина</a:t>
            </a:r>
          </a:p>
        </p:txBody>
      </p:sp>
      <p:sp>
        <p:nvSpPr>
          <p:cNvPr id="4114" name="Прямоугольник 27"/>
          <p:cNvSpPr>
            <a:spLocks noChangeArrowheads="1"/>
          </p:cNvSpPr>
          <p:nvPr/>
        </p:nvSpPr>
        <p:spPr bwMode="auto">
          <a:xfrm>
            <a:off x="857250" y="5010150"/>
            <a:ext cx="542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355493"/>
                </a:solidFill>
                <a:ea typeface="Arial Unicode MS" pitchFamily="34" charset="-128"/>
              </a:rPr>
              <a:t>утв. распоряжением Правительства РФ </a:t>
            </a:r>
            <a:r>
              <a:rPr lang="ru-RU" sz="1200" i="1" dirty="0" smtClean="0">
                <a:solidFill>
                  <a:srgbClr val="355493"/>
                </a:solidFill>
                <a:ea typeface="Arial Unicode MS" pitchFamily="34" charset="-128"/>
              </a:rPr>
              <a:t>от 08.06.2016 № 1144-р</a:t>
            </a:r>
            <a:endParaRPr lang="ru-RU" sz="1200" i="1" dirty="0">
              <a:solidFill>
                <a:srgbClr val="355493"/>
              </a:solidFill>
              <a:ea typeface="Arial Unicode MS" pitchFamily="34" charset="-128"/>
            </a:endParaRPr>
          </a:p>
        </p:txBody>
      </p:sp>
      <p:sp>
        <p:nvSpPr>
          <p:cNvPr id="53" name="Загнутый угол 52"/>
          <p:cNvSpPr/>
          <p:nvPr/>
        </p:nvSpPr>
        <p:spPr>
          <a:xfrm>
            <a:off x="6572250" y="2860675"/>
            <a:ext cx="2428875" cy="2497138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6" name="TextBox 53"/>
          <p:cNvSpPr txBox="1">
            <a:spLocks noChangeArrowheads="1"/>
          </p:cNvSpPr>
          <p:nvPr/>
        </p:nvSpPr>
        <p:spPr bwMode="auto">
          <a:xfrm>
            <a:off x="6572250" y="2892425"/>
            <a:ext cx="24288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/>
              <a:t>Комплексный план мероприятий Мурманской области </a:t>
            </a:r>
            <a:r>
              <a:rPr lang="ru-RU" sz="1200" b="1" dirty="0"/>
              <a:t>по обеспечению поэтапного доступа негосударственных организаций </a:t>
            </a:r>
            <a:r>
              <a:rPr lang="ru-RU" sz="1200" dirty="0"/>
              <a:t>к предоставлению услуг в соц. сфере, финансируемых из бюджетных источников</a:t>
            </a:r>
            <a:endParaRPr lang="ru-RU" sz="1200" b="1" dirty="0"/>
          </a:p>
        </p:txBody>
      </p:sp>
      <p:sp>
        <p:nvSpPr>
          <p:cNvPr id="56" name="Прямоугольник с одним вырезанным углом 55"/>
          <p:cNvSpPr/>
          <p:nvPr/>
        </p:nvSpPr>
        <p:spPr>
          <a:xfrm>
            <a:off x="1000125" y="2995613"/>
            <a:ext cx="4929188" cy="719137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с одним вырезанным углом 56"/>
          <p:cNvSpPr/>
          <p:nvPr/>
        </p:nvSpPr>
        <p:spPr>
          <a:xfrm>
            <a:off x="857250" y="2830513"/>
            <a:ext cx="5000625" cy="808037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Прямоугольник 27"/>
          <p:cNvSpPr>
            <a:spLocks noChangeArrowheads="1"/>
          </p:cNvSpPr>
          <p:nvPr/>
        </p:nvSpPr>
        <p:spPr bwMode="auto">
          <a:xfrm>
            <a:off x="857250" y="278606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ea typeface="Arial Unicode MS" pitchFamily="34" charset="-128"/>
              </a:rPr>
              <a:t>Комплекс мер по обеспечению доступа НКО к бюджетным средствам на предоставление социальных услуг</a:t>
            </a:r>
          </a:p>
        </p:txBody>
      </p:sp>
      <p:pic>
        <p:nvPicPr>
          <p:cNvPr id="4120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152900"/>
            <a:ext cx="4286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Прямоугольник с одним вырезанным углом 59"/>
          <p:cNvSpPr/>
          <p:nvPr/>
        </p:nvSpPr>
        <p:spPr>
          <a:xfrm>
            <a:off x="1000125" y="4362450"/>
            <a:ext cx="4929188" cy="719138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Прямоугольник с одним вырезанным углом 79"/>
          <p:cNvSpPr/>
          <p:nvPr/>
        </p:nvSpPr>
        <p:spPr>
          <a:xfrm>
            <a:off x="857250" y="4181475"/>
            <a:ext cx="5000625" cy="809625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23" name="Прямоугольник 27"/>
          <p:cNvSpPr>
            <a:spLocks noChangeArrowheads="1"/>
          </p:cNvSpPr>
          <p:nvPr/>
        </p:nvSpPr>
        <p:spPr bwMode="auto">
          <a:xfrm>
            <a:off x="857250" y="4152900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ea typeface="Arial Unicode MS" pitchFamily="34" charset="-128"/>
              </a:rPr>
              <a:t>Дорожная карта «Поддержка доступа негосударственных организаций к предоставлению услуг в социальной сфере»</a:t>
            </a:r>
          </a:p>
        </p:txBody>
      </p:sp>
      <p:sp>
        <p:nvSpPr>
          <p:cNvPr id="4124" name="Прямоугольник 27"/>
          <p:cNvSpPr>
            <a:spLocks noChangeArrowheads="1"/>
          </p:cNvSpPr>
          <p:nvPr/>
        </p:nvSpPr>
        <p:spPr bwMode="auto">
          <a:xfrm>
            <a:off x="857250" y="2357438"/>
            <a:ext cx="5429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1D4779"/>
                </a:solidFill>
                <a:ea typeface="Arial Unicode MS" pitchFamily="34" charset="-128"/>
              </a:rPr>
              <a:t>утв. распоряжением Правительства РФ </a:t>
            </a:r>
            <a:r>
              <a:rPr lang="ru-RU" sz="1100" i="1" dirty="0" smtClean="0">
                <a:solidFill>
                  <a:srgbClr val="1D4779"/>
                </a:solidFill>
                <a:ea typeface="Arial Unicode MS" pitchFamily="34" charset="-128"/>
              </a:rPr>
              <a:t>от 05.09.2015 № </a:t>
            </a:r>
            <a:r>
              <a:rPr lang="en-US" sz="1100" i="1" dirty="0" smtClean="0">
                <a:solidFill>
                  <a:srgbClr val="1D4779"/>
                </a:solidFill>
                <a:ea typeface="Arial Unicode MS" pitchFamily="34" charset="-128"/>
              </a:rPr>
              <a:t>1738</a:t>
            </a:r>
            <a:endParaRPr lang="ru-RU" sz="1100" i="1" dirty="0">
              <a:solidFill>
                <a:srgbClr val="1D4779"/>
              </a:solidFill>
              <a:ea typeface="Arial Unicode MS" pitchFamily="34" charset="-128"/>
            </a:endParaRPr>
          </a:p>
        </p:txBody>
      </p:sp>
      <p:sp>
        <p:nvSpPr>
          <p:cNvPr id="83" name="Прямоугольник с одним вырезанным углом 82"/>
          <p:cNvSpPr/>
          <p:nvPr/>
        </p:nvSpPr>
        <p:spPr>
          <a:xfrm>
            <a:off x="1000125" y="2209800"/>
            <a:ext cx="4929188" cy="209550"/>
          </a:xfrm>
          <a:prstGeom prst="snip1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Прямоугольник с одним вырезанным углом 83"/>
          <p:cNvSpPr/>
          <p:nvPr/>
        </p:nvSpPr>
        <p:spPr>
          <a:xfrm>
            <a:off x="857250" y="2044700"/>
            <a:ext cx="5000625" cy="30321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27" name="Прямоугольник 27"/>
          <p:cNvSpPr>
            <a:spLocks noChangeArrowheads="1"/>
          </p:cNvSpPr>
          <p:nvPr/>
        </p:nvSpPr>
        <p:spPr bwMode="auto">
          <a:xfrm>
            <a:off x="857250" y="2000250"/>
            <a:ext cx="5000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ea typeface="Arial Unicode MS" pitchFamily="34" charset="-128"/>
              </a:rPr>
              <a:t>Стандарт развития конкуренции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642910" y="5572140"/>
            <a:ext cx="8286776" cy="1000132"/>
          </a:xfrm>
          <a:prstGeom prst="rect">
            <a:avLst/>
          </a:prstGeom>
          <a:solidFill>
            <a:srgbClr val="D3EAF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направления деятельности Правительства Российской Федерации на период до 2024 года. Раздел «Социальная активность»</a:t>
            </a:r>
          </a:p>
        </p:txBody>
      </p:sp>
      <p:pic>
        <p:nvPicPr>
          <p:cNvPr id="4131" name="Picture 4" descr="http://omaiorova.ru/wp-content/uploads/2010/02/vz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5572125"/>
            <a:ext cx="452438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2" name="Прямоугольник 27"/>
          <p:cNvSpPr>
            <a:spLocks noChangeArrowheads="1"/>
          </p:cNvSpPr>
          <p:nvPr/>
        </p:nvSpPr>
        <p:spPr bwMode="auto">
          <a:xfrm>
            <a:off x="6572250" y="4646613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i="1" dirty="0">
                <a:solidFill>
                  <a:srgbClr val="355493"/>
                </a:solidFill>
                <a:ea typeface="Arial Unicode MS" pitchFamily="34" charset="-128"/>
              </a:rPr>
              <a:t>утв. распоряжением Правительства МО </a:t>
            </a:r>
            <a:r>
              <a:rPr lang="ru-RU" sz="1200" i="1" dirty="0" smtClean="0">
                <a:solidFill>
                  <a:srgbClr val="355493"/>
                </a:solidFill>
                <a:ea typeface="Arial Unicode MS" pitchFamily="34" charset="-128"/>
              </a:rPr>
              <a:t>         от 02.08.2016 № 217-РП</a:t>
            </a:r>
            <a:endParaRPr lang="ru-RU" sz="1200" i="1" dirty="0">
              <a:solidFill>
                <a:srgbClr val="355493"/>
              </a:solidFill>
              <a:ea typeface="Arial Unicode MS" pitchFamily="34" charset="-128"/>
            </a:endParaRPr>
          </a:p>
        </p:txBody>
      </p:sp>
      <p:sp>
        <p:nvSpPr>
          <p:cNvPr id="97" name="Загнутый угол 96"/>
          <p:cNvSpPr/>
          <p:nvPr/>
        </p:nvSpPr>
        <p:spPr>
          <a:xfrm>
            <a:off x="6572250" y="1019175"/>
            <a:ext cx="2500313" cy="1695450"/>
          </a:xfrm>
          <a:prstGeom prst="foldedCorner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4" name="Rectangle 1"/>
          <p:cNvSpPr>
            <a:spLocks noChangeArrowheads="1"/>
          </p:cNvSpPr>
          <p:nvPr/>
        </p:nvSpPr>
        <p:spPr bwMode="auto">
          <a:xfrm>
            <a:off x="6577013" y="1003300"/>
            <a:ext cx="24955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200" dirty="0">
                <a:ea typeface="Calibri" pitchFamily="34" charset="0"/>
              </a:rPr>
              <a:t>План мероприятий («дорожная карта») </a:t>
            </a:r>
            <a:r>
              <a:rPr lang="ru-RU" sz="1200" b="1" dirty="0">
                <a:ea typeface="Calibri" pitchFamily="34" charset="0"/>
              </a:rPr>
              <a:t>по содействию развитию конкуренции </a:t>
            </a:r>
            <a:r>
              <a:rPr lang="ru-RU" sz="1200" dirty="0">
                <a:ea typeface="Calibri" pitchFamily="34" charset="0"/>
              </a:rPr>
              <a:t>в Мурманской области</a:t>
            </a:r>
          </a:p>
          <a:p>
            <a:pPr eaLnBrk="0" hangingPunct="0"/>
            <a:r>
              <a:rPr lang="ru-RU" sz="1200" dirty="0">
                <a:ea typeface="Calibri" pitchFamily="34" charset="0"/>
              </a:rPr>
              <a:t>на период до 2019 года</a:t>
            </a:r>
          </a:p>
          <a:p>
            <a:endParaRPr lang="ru-RU" sz="1200" i="1" dirty="0">
              <a:solidFill>
                <a:srgbClr val="355493"/>
              </a:solidFill>
              <a:ea typeface="Arial Unicode MS" pitchFamily="34" charset="-128"/>
            </a:endParaRPr>
          </a:p>
          <a:p>
            <a:r>
              <a:rPr lang="ru-RU" sz="1200" i="1" dirty="0">
                <a:solidFill>
                  <a:srgbClr val="355493"/>
                </a:solidFill>
                <a:ea typeface="Arial Unicode MS" pitchFamily="34" charset="-128"/>
              </a:rPr>
              <a:t>утв. распоряжением Губернатора МО </a:t>
            </a:r>
          </a:p>
          <a:p>
            <a:r>
              <a:rPr lang="ru-RU" sz="1200" i="1" dirty="0" smtClean="0">
                <a:solidFill>
                  <a:srgbClr val="355493"/>
                </a:solidFill>
                <a:ea typeface="Arial Unicode MS" pitchFamily="34" charset="-128"/>
              </a:rPr>
              <a:t>от 15.12.2016  № 173-РГ</a:t>
            </a:r>
            <a:endParaRPr lang="ru-RU" sz="1200" i="1" dirty="0">
              <a:solidFill>
                <a:srgbClr val="355493"/>
              </a:solidFill>
              <a:ea typeface="Arial Unicode MS" pitchFamily="34" charset="-128"/>
            </a:endParaRPr>
          </a:p>
          <a:p>
            <a:pPr eaLnBrk="0" hangingPunct="0"/>
            <a:endParaRPr lang="ru-RU" sz="1200" dirty="0">
              <a:ea typeface="Calibri" pitchFamily="34" charset="0"/>
            </a:endParaRPr>
          </a:p>
          <a:p>
            <a:pPr eaLnBrk="0" hangingPunct="0"/>
            <a:endParaRPr lang="ru-RU" sz="1200" dirty="0"/>
          </a:p>
        </p:txBody>
      </p:sp>
      <p:sp>
        <p:nvSpPr>
          <p:cNvPr id="40" name="Овал 39"/>
          <p:cNvSpPr/>
          <p:nvPr/>
        </p:nvSpPr>
        <p:spPr>
          <a:xfrm>
            <a:off x="8531225" y="6535738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4136" name="TextBox 40"/>
          <p:cNvSpPr txBox="1">
            <a:spLocks noChangeArrowheads="1"/>
          </p:cNvSpPr>
          <p:nvPr/>
        </p:nvSpPr>
        <p:spPr bwMode="auto">
          <a:xfrm>
            <a:off x="8643938" y="6500813"/>
            <a:ext cx="285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3</a:t>
            </a:r>
          </a:p>
        </p:txBody>
      </p:sp>
      <p:pic>
        <p:nvPicPr>
          <p:cNvPr id="4137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1216025"/>
            <a:ext cx="42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Равнобедренный треугольник 63"/>
          <p:cNvSpPr/>
          <p:nvPr/>
        </p:nvSpPr>
        <p:spPr>
          <a:xfrm rot="5400000">
            <a:off x="4214809" y="2928936"/>
            <a:ext cx="4143404" cy="428627"/>
          </a:xfrm>
          <a:prstGeom prst="triangle">
            <a:avLst>
              <a:gd name="adj" fmla="val 49095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2" name="Прямоугольник 73"/>
          <p:cNvSpPr>
            <a:spLocks noChangeArrowheads="1"/>
          </p:cNvSpPr>
          <p:nvPr/>
        </p:nvSpPr>
        <p:spPr bwMode="auto">
          <a:xfrm>
            <a:off x="0" y="71438"/>
            <a:ext cx="8001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ПРИВЛЕЧЕНИЕ НЕГОСУДАРСТВЕННЫХ ОРГАНИЗАЦИЙ К ОКАЗАНИЮ СОЦИАЛЬНЫХ УСЛУГ – ЗАДАЧА РЕАЛЬНОГО ВРЕМЕНИ</a:t>
            </a:r>
          </a:p>
        </p:txBody>
      </p:sp>
      <p:pic>
        <p:nvPicPr>
          <p:cNvPr id="4143" name="Picture 8" descr="C:\Users\bryzgalova\Desktop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4143375"/>
            <a:ext cx="4286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Заголовок 1"/>
          <p:cNvSpPr txBox="1">
            <a:spLocks/>
          </p:cNvSpPr>
          <p:nvPr/>
        </p:nvSpPr>
        <p:spPr>
          <a:xfrm flipV="1">
            <a:off x="0" y="6715148"/>
            <a:ext cx="9144000" cy="45719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71414"/>
            <a:ext cx="800102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Рейтингирование субъектов РФ по итогам реализации механизмов поддержки социально ориентированных некоммерческих организаций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(распоряжение Правительства РФ от 19.06.2017 № 1284-р)</a:t>
            </a:r>
            <a:endParaRPr lang="ru-RU" sz="20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0" y="857232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8501090" y="6553636"/>
            <a:ext cx="540724" cy="28575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13186" y="6519470"/>
            <a:ext cx="285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71472" y="928670"/>
            <a:ext cx="4786346" cy="378621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Мурманская область 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вошла в перечень </a:t>
            </a:r>
            <a:endParaRPr lang="en-US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«регионов-кандидатов на лидерство»</a:t>
            </a:r>
          </a:p>
          <a:p>
            <a:pPr algn="ctr"/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в</a:t>
            </a:r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соответствии с рейтингом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субъектов РФ по итогам реализации механизмов поддержки социально ориентированных некоммерческих организаций и социального предпринимательства, обеспечения доступа негосударственных организаций к предоставлению услуг в социальной сфере и внедрения конкурентных способов оказания государственных (муниципальных) услуг в социальной сфере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endParaRPr lang="ru-RU" sz="14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позиция из 85 регионов РФ</a:t>
            </a:r>
          </a:p>
          <a:p>
            <a:pPr algn="ctr"/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4786322"/>
            <a:ext cx="8143932" cy="1857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перечень  рейтинга вошло 10 показателей, с 2020 года 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 момента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принятия федерального закона о государственном (муниципальном) заказе на оказание государственных (муниципальных) услуг в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социальной сфере) начинается применение показателя 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«доля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средств бюджета субъекта Российской Федерации, выделяемых негосударственным организациям на предоставление услуг, в общем объеме средств бюджета, выделяемых на предоставление услуг в социальной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сфере»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5643570" y="1000108"/>
          <a:ext cx="321471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37504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Заголовок 1"/>
          <p:cNvSpPr txBox="1">
            <a:spLocks/>
          </p:cNvSpPr>
          <p:nvPr/>
        </p:nvSpPr>
        <p:spPr>
          <a:xfrm>
            <a:off x="5357818" y="857232"/>
            <a:ext cx="3643306" cy="1071570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0" y="2357430"/>
            <a:ext cx="5214942" cy="1946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202148"/>
            <a:ext cx="8001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СФЕРА СОЦИАЛЬНОГО ОБСЛУЖИВАНИЯ НАСЕЛЕНИЯ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214282" y="2442140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487302" y="2370702"/>
            <a:ext cx="465620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негосударственных организаций в реестре поставщиков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Заголовок 1"/>
          <p:cNvSpPr txBox="1">
            <a:spLocks/>
          </p:cNvSpPr>
          <p:nvPr/>
        </p:nvSpPr>
        <p:spPr>
          <a:xfrm>
            <a:off x="344427" y="2442140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Прямоугольник 27"/>
          <p:cNvSpPr>
            <a:spLocks noChangeArrowheads="1"/>
          </p:cNvSpPr>
          <p:nvPr/>
        </p:nvSpPr>
        <p:spPr bwMode="auto">
          <a:xfrm>
            <a:off x="500034" y="3227958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1" name="Прямоугольник 27"/>
          <p:cNvSpPr>
            <a:spLocks noChangeArrowheads="1"/>
          </p:cNvSpPr>
          <p:nvPr/>
        </p:nvSpPr>
        <p:spPr bwMode="auto">
          <a:xfrm>
            <a:off x="500034" y="3585148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2" name="Заголовок 1"/>
          <p:cNvSpPr txBox="1">
            <a:spLocks/>
          </p:cNvSpPr>
          <p:nvPr/>
        </p:nvSpPr>
        <p:spPr>
          <a:xfrm>
            <a:off x="1142976" y="3265370"/>
            <a:ext cx="785818" cy="248339"/>
          </a:xfrm>
          <a:prstGeom prst="rect">
            <a:avLst/>
          </a:prstGeom>
          <a:solidFill>
            <a:schemeClr val="accent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1142977" y="3622562"/>
            <a:ext cx="1500197" cy="214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Прямоугольник 27"/>
          <p:cNvSpPr>
            <a:spLocks noChangeArrowheads="1"/>
          </p:cNvSpPr>
          <p:nvPr/>
        </p:nvSpPr>
        <p:spPr bwMode="auto">
          <a:xfrm>
            <a:off x="500034" y="2904793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2015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7" name="Заголовок 1"/>
          <p:cNvSpPr txBox="1">
            <a:spLocks/>
          </p:cNvSpPr>
          <p:nvPr/>
        </p:nvSpPr>
        <p:spPr>
          <a:xfrm>
            <a:off x="1142976" y="2942206"/>
            <a:ext cx="357190" cy="214314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3" name="Прямоугольник 27"/>
          <p:cNvSpPr>
            <a:spLocks noChangeArrowheads="1"/>
          </p:cNvSpPr>
          <p:nvPr/>
        </p:nvSpPr>
        <p:spPr bwMode="auto">
          <a:xfrm>
            <a:off x="1500166" y="2870768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4" name="Прямоугольник 27"/>
          <p:cNvSpPr>
            <a:spLocks noChangeArrowheads="1"/>
          </p:cNvSpPr>
          <p:nvPr/>
        </p:nvSpPr>
        <p:spPr bwMode="auto">
          <a:xfrm>
            <a:off x="1928794" y="3236711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8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5" name="Прямоугольник 27"/>
          <p:cNvSpPr>
            <a:spLocks noChangeArrowheads="1"/>
          </p:cNvSpPr>
          <p:nvPr/>
        </p:nvSpPr>
        <p:spPr bwMode="auto">
          <a:xfrm>
            <a:off x="2571736" y="3571876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14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870" y="6535000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008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142876" y="4340188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Прямоугольник 27"/>
          <p:cNvSpPr>
            <a:spLocks noChangeArrowheads="1"/>
          </p:cNvSpPr>
          <p:nvPr/>
        </p:nvSpPr>
        <p:spPr bwMode="auto">
          <a:xfrm>
            <a:off x="428629" y="4268750"/>
            <a:ext cx="47863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Объем возмещения затрат негосударственным поставщикам услуг в сфере соцобслуживания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273021" y="4340188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Прямоугольник 27"/>
          <p:cNvSpPr>
            <a:spLocks noChangeArrowheads="1"/>
          </p:cNvSpPr>
          <p:nvPr/>
        </p:nvSpPr>
        <p:spPr bwMode="auto">
          <a:xfrm>
            <a:off x="428628" y="4802841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2" name="Прямоугольник 27"/>
          <p:cNvSpPr>
            <a:spLocks noChangeArrowheads="1"/>
          </p:cNvSpPr>
          <p:nvPr/>
        </p:nvSpPr>
        <p:spPr bwMode="auto">
          <a:xfrm>
            <a:off x="428628" y="5160031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Заголовок 1"/>
          <p:cNvSpPr txBox="1">
            <a:spLocks/>
          </p:cNvSpPr>
          <p:nvPr/>
        </p:nvSpPr>
        <p:spPr>
          <a:xfrm>
            <a:off x="1071570" y="4840254"/>
            <a:ext cx="142876" cy="214314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071571" y="5197445"/>
            <a:ext cx="1785917" cy="214313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8" name="Прямоугольник 27"/>
          <p:cNvSpPr>
            <a:spLocks noChangeArrowheads="1"/>
          </p:cNvSpPr>
          <p:nvPr/>
        </p:nvSpPr>
        <p:spPr bwMode="auto">
          <a:xfrm>
            <a:off x="1142976" y="4768816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0,5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9" name="Прямоугольник 27"/>
          <p:cNvSpPr>
            <a:spLocks noChangeArrowheads="1"/>
          </p:cNvSpPr>
          <p:nvPr/>
        </p:nvSpPr>
        <p:spPr bwMode="auto">
          <a:xfrm>
            <a:off x="2357422" y="4929198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12,5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4" name="Picture 4" descr="http://suzdal.social33.ru/images/img/logo_201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143372" y="2839990"/>
            <a:ext cx="863467" cy="714380"/>
          </a:xfrm>
          <a:prstGeom prst="rect">
            <a:avLst/>
          </a:prstGeom>
          <a:noFill/>
        </p:spPr>
      </p:pic>
      <p:sp>
        <p:nvSpPr>
          <p:cNvPr id="109" name="Прямоугольник 108"/>
          <p:cNvSpPr/>
          <p:nvPr/>
        </p:nvSpPr>
        <p:spPr>
          <a:xfrm>
            <a:off x="0" y="5857892"/>
            <a:ext cx="5214942" cy="9286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Заголовок 1"/>
          <p:cNvSpPr txBox="1">
            <a:spLocks/>
          </p:cNvSpPr>
          <p:nvPr/>
        </p:nvSpPr>
        <p:spPr>
          <a:xfrm>
            <a:off x="142844" y="5929330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1" name="Заголовок 1"/>
          <p:cNvSpPr txBox="1">
            <a:spLocks/>
          </p:cNvSpPr>
          <p:nvPr/>
        </p:nvSpPr>
        <p:spPr>
          <a:xfrm>
            <a:off x="272989" y="5929330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2" name="Прямоугольник 27"/>
          <p:cNvSpPr>
            <a:spLocks noChangeArrowheads="1"/>
          </p:cNvSpPr>
          <p:nvPr/>
        </p:nvSpPr>
        <p:spPr bwMode="auto">
          <a:xfrm>
            <a:off x="428596" y="5847867"/>
            <a:ext cx="4857784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Расширение контингента получателей услуг </a:t>
            </a:r>
            <a:r>
              <a:rPr lang="ru-RU" sz="1400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200" i="1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предоставление обслуживания в полустационарной форме лицам без определенного места жительства, работы и средств к существованию</a:t>
            </a:r>
            <a:r>
              <a:rPr lang="ru-RU" sz="1400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ru-RU" sz="1500" dirty="0">
              <a:solidFill>
                <a:srgbClr val="002E8A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2530" name="Picture 2" descr="http://dumasysert.ru/wp-content/uploads/2015/06/huge_9c1d339e-90b0-4516-b42b-0a81aee0ee80.jpg"/>
          <p:cNvPicPr>
            <a:picLocks noChangeAspect="1" noChangeArrowheads="1"/>
          </p:cNvPicPr>
          <p:nvPr/>
        </p:nvPicPr>
        <p:blipFill>
          <a:blip r:embed="rId5" cstate="print"/>
          <a:srcRect l="10529" r="10524"/>
          <a:stretch>
            <a:fillRect/>
          </a:stretch>
        </p:blipFill>
        <p:spPr bwMode="auto">
          <a:xfrm>
            <a:off x="7858148" y="928670"/>
            <a:ext cx="1071570" cy="904881"/>
          </a:xfrm>
          <a:prstGeom prst="rect">
            <a:avLst/>
          </a:prstGeom>
          <a:noFill/>
        </p:spPr>
      </p:pic>
      <p:pic>
        <p:nvPicPr>
          <p:cNvPr id="22532" name="Picture 4" descr="http://asi.ru/upload/iblock/ec4/04.jpg"/>
          <p:cNvPicPr>
            <a:picLocks noChangeAspect="1" noChangeArrowheads="1"/>
          </p:cNvPicPr>
          <p:nvPr/>
        </p:nvPicPr>
        <p:blipFill>
          <a:blip r:embed="rId6" cstate="print"/>
          <a:srcRect r="10746"/>
          <a:stretch>
            <a:fillRect/>
          </a:stretch>
        </p:blipFill>
        <p:spPr bwMode="auto">
          <a:xfrm>
            <a:off x="6643702" y="928670"/>
            <a:ext cx="1214446" cy="904838"/>
          </a:xfrm>
          <a:prstGeom prst="rect">
            <a:avLst/>
          </a:prstGeom>
          <a:noFill/>
        </p:spPr>
      </p:pic>
      <p:pic>
        <p:nvPicPr>
          <p:cNvPr id="22534" name="Picture 6" descr="https://kalendar2018.ru/wp-content/uploads/2015/08/elderly-parents-1024x728.jpg"/>
          <p:cNvPicPr>
            <a:picLocks noChangeAspect="1" noChangeArrowheads="1"/>
          </p:cNvPicPr>
          <p:nvPr/>
        </p:nvPicPr>
        <p:blipFill>
          <a:blip r:embed="rId7" cstate="print"/>
          <a:srcRect l="9678"/>
          <a:stretch>
            <a:fillRect/>
          </a:stretch>
        </p:blipFill>
        <p:spPr bwMode="auto">
          <a:xfrm>
            <a:off x="5429256" y="928670"/>
            <a:ext cx="1214446" cy="928694"/>
          </a:xfrm>
          <a:prstGeom prst="rect">
            <a:avLst/>
          </a:prstGeom>
          <a:noFill/>
        </p:spPr>
      </p:pic>
      <p:sp>
        <p:nvSpPr>
          <p:cNvPr id="59" name="Прямоугольник 27"/>
          <p:cNvSpPr>
            <a:spLocks noChangeArrowheads="1"/>
          </p:cNvSpPr>
          <p:nvPr/>
        </p:nvSpPr>
        <p:spPr bwMode="auto">
          <a:xfrm>
            <a:off x="500034" y="1428736"/>
            <a:ext cx="46562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Услуги</a:t>
            </a: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: социальное обслуживание пожилых граждан и инвалидов на дому, в полустационарной и стационарной форме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214282" y="1474935"/>
            <a:ext cx="273021" cy="29348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344427" y="1474935"/>
            <a:ext cx="142876" cy="142876"/>
          </a:xfrm>
          <a:prstGeom prst="rect">
            <a:avLst/>
          </a:prstGeom>
          <a:solidFill>
            <a:srgbClr val="C2E2EC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6000760" y="2357430"/>
            <a:ext cx="2500329" cy="857256"/>
          </a:xfrm>
          <a:prstGeom prst="round2DiagRect">
            <a:avLst>
              <a:gd name="adj1" fmla="val 31699"/>
              <a:gd name="adj2" fmla="val 0"/>
            </a:avLst>
          </a:prstGeom>
          <a:solidFill>
            <a:srgbClr val="D7E5F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вступление в Реестр поставщиков социальных услуг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6000760" y="3643314"/>
            <a:ext cx="2428891" cy="857256"/>
          </a:xfrm>
          <a:prstGeom prst="round2DiagRect">
            <a:avLst>
              <a:gd name="adj1" fmla="val 31699"/>
              <a:gd name="adj2" fmla="val 0"/>
            </a:avLst>
          </a:prstGeom>
          <a:solidFill>
            <a:srgbClr val="D7E5F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оказание услуг льготным категориям граждан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6000760" y="4929198"/>
            <a:ext cx="2500330" cy="714380"/>
          </a:xfrm>
          <a:prstGeom prst="round2DiagRect">
            <a:avLst>
              <a:gd name="adj1" fmla="val 31699"/>
              <a:gd name="adj2" fmla="val 0"/>
            </a:avLst>
          </a:prstGeom>
          <a:solidFill>
            <a:srgbClr val="D7E5F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возмещения затрат</a:t>
            </a:r>
            <a:endParaRPr lang="ru-RU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Стрелка вправо 64"/>
          <p:cNvSpPr/>
          <p:nvPr/>
        </p:nvSpPr>
        <p:spPr>
          <a:xfrm rot="5400000">
            <a:off x="6946239" y="3126463"/>
            <a:ext cx="357191" cy="676513"/>
          </a:xfrm>
          <a:prstGeom prst="rightArrow">
            <a:avLst>
              <a:gd name="adj1" fmla="val 54246"/>
              <a:gd name="adj2" fmla="val 51701"/>
            </a:avLst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Стрелка вправо 74"/>
          <p:cNvSpPr/>
          <p:nvPr/>
        </p:nvSpPr>
        <p:spPr>
          <a:xfrm rot="5400000">
            <a:off x="7017677" y="4412347"/>
            <a:ext cx="357191" cy="676513"/>
          </a:xfrm>
          <a:prstGeom prst="rightArrow">
            <a:avLst>
              <a:gd name="adj1" fmla="val 54246"/>
              <a:gd name="adj2" fmla="val 51701"/>
            </a:avLst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27"/>
          <p:cNvSpPr>
            <a:spLocks noChangeArrowheads="1"/>
          </p:cNvSpPr>
          <p:nvPr/>
        </p:nvSpPr>
        <p:spPr bwMode="auto">
          <a:xfrm>
            <a:off x="-32" y="803300"/>
            <a:ext cx="52149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Негосударственный сектор демонстрирует наиболее динамичный рост</a:t>
            </a:r>
            <a:endParaRPr lang="ru-RU" sz="15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7" name="Прямоугольник 27"/>
          <p:cNvSpPr>
            <a:spLocks noChangeArrowheads="1"/>
          </p:cNvSpPr>
          <p:nvPr/>
        </p:nvSpPr>
        <p:spPr bwMode="auto">
          <a:xfrm>
            <a:off x="5143504" y="5786454"/>
            <a:ext cx="4000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Действует  система комплексного методического сопровождения и продвижения услуг негосударственных поставщиков</a:t>
            </a:r>
            <a:endParaRPr lang="ru-RU" sz="1500" b="1" dirty="0">
              <a:solidFill>
                <a:srgbClr val="002E8A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8" name="Прямоугольник 27"/>
          <p:cNvSpPr>
            <a:spLocks noChangeArrowheads="1"/>
          </p:cNvSpPr>
          <p:nvPr/>
        </p:nvSpPr>
        <p:spPr bwMode="auto">
          <a:xfrm>
            <a:off x="5572132" y="2000240"/>
            <a:ext cx="36433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Возможности для организаций!</a:t>
            </a:r>
            <a:endParaRPr lang="ru-RU" sz="1500" b="1" u="sng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4" name="Прямоугольник 27"/>
          <p:cNvSpPr>
            <a:spLocks noChangeArrowheads="1"/>
          </p:cNvSpPr>
          <p:nvPr/>
        </p:nvSpPr>
        <p:spPr bwMode="auto">
          <a:xfrm>
            <a:off x="500034" y="3891653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9" name="Заголовок 1"/>
          <p:cNvSpPr txBox="1">
            <a:spLocks/>
          </p:cNvSpPr>
          <p:nvPr/>
        </p:nvSpPr>
        <p:spPr>
          <a:xfrm>
            <a:off x="1142977" y="3929067"/>
            <a:ext cx="2214577" cy="214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Прямоугольник 27"/>
          <p:cNvSpPr>
            <a:spLocks noChangeArrowheads="1"/>
          </p:cNvSpPr>
          <p:nvPr/>
        </p:nvSpPr>
        <p:spPr bwMode="auto">
          <a:xfrm>
            <a:off x="3286116" y="3866381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18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4" name="Прямоугольник 27"/>
          <p:cNvSpPr>
            <a:spLocks noChangeArrowheads="1"/>
          </p:cNvSpPr>
          <p:nvPr/>
        </p:nvSpPr>
        <p:spPr bwMode="auto">
          <a:xfrm>
            <a:off x="428596" y="5534727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5" name="Заголовок 1"/>
          <p:cNvSpPr txBox="1">
            <a:spLocks/>
          </p:cNvSpPr>
          <p:nvPr/>
        </p:nvSpPr>
        <p:spPr>
          <a:xfrm>
            <a:off x="1071539" y="5572141"/>
            <a:ext cx="4000527" cy="214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Прямоугольник 27"/>
          <p:cNvSpPr>
            <a:spLocks noChangeArrowheads="1"/>
          </p:cNvSpPr>
          <p:nvPr/>
        </p:nvSpPr>
        <p:spPr bwMode="auto">
          <a:xfrm>
            <a:off x="3786182" y="5329166"/>
            <a:ext cx="14287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59,4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214290"/>
            <a:ext cx="8215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СФЕРА КУЛЬТУРЫ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0" y="1989086"/>
            <a:ext cx="5143504" cy="1928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Заголовок 1"/>
          <p:cNvSpPr txBox="1">
            <a:spLocks/>
          </p:cNvSpPr>
          <p:nvPr/>
        </p:nvSpPr>
        <p:spPr>
          <a:xfrm>
            <a:off x="142844" y="2123241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1" name="Заголовок 1"/>
          <p:cNvSpPr txBox="1">
            <a:spLocks/>
          </p:cNvSpPr>
          <p:nvPr/>
        </p:nvSpPr>
        <p:spPr>
          <a:xfrm>
            <a:off x="272989" y="2123241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2" name="Прямоугольник 27"/>
          <p:cNvSpPr>
            <a:spLocks noChangeArrowheads="1"/>
          </p:cNvSpPr>
          <p:nvPr/>
        </p:nvSpPr>
        <p:spPr bwMode="auto">
          <a:xfrm>
            <a:off x="428596" y="2060524"/>
            <a:ext cx="464347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услуг (работ, мероприятий) в сфере культуры, финансирование которых осуществляется на конкурсной основе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Прямоугольник 27"/>
          <p:cNvSpPr>
            <a:spLocks noChangeArrowheads="1"/>
          </p:cNvSpPr>
          <p:nvPr/>
        </p:nvSpPr>
        <p:spPr bwMode="auto">
          <a:xfrm>
            <a:off x="428596" y="3152989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4" name="Прямоугольник 27"/>
          <p:cNvSpPr>
            <a:spLocks noChangeArrowheads="1"/>
          </p:cNvSpPr>
          <p:nvPr/>
        </p:nvSpPr>
        <p:spPr bwMode="auto">
          <a:xfrm>
            <a:off x="428596" y="3510179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1071538" y="3190402"/>
            <a:ext cx="357190" cy="227444"/>
          </a:xfrm>
          <a:prstGeom prst="rect">
            <a:avLst/>
          </a:prstGeom>
          <a:solidFill>
            <a:srgbClr val="B29E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1071539" y="3547593"/>
            <a:ext cx="1285883" cy="227443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5" name="Прямоугольник 27"/>
          <p:cNvSpPr>
            <a:spLocks noChangeArrowheads="1"/>
          </p:cNvSpPr>
          <p:nvPr/>
        </p:nvSpPr>
        <p:spPr bwMode="auto">
          <a:xfrm>
            <a:off x="428596" y="2829824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6" name="Заголовок 1"/>
          <p:cNvSpPr txBox="1">
            <a:spLocks/>
          </p:cNvSpPr>
          <p:nvPr/>
        </p:nvSpPr>
        <p:spPr>
          <a:xfrm>
            <a:off x="1071538" y="2867237"/>
            <a:ext cx="45719" cy="193419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7" name="Прямоугольник 27"/>
          <p:cNvSpPr>
            <a:spLocks noChangeArrowheads="1"/>
          </p:cNvSpPr>
          <p:nvPr/>
        </p:nvSpPr>
        <p:spPr bwMode="auto">
          <a:xfrm>
            <a:off x="1071538" y="2795799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8" name="Прямоугольник 27"/>
          <p:cNvSpPr>
            <a:spLocks noChangeArrowheads="1"/>
          </p:cNvSpPr>
          <p:nvPr/>
        </p:nvSpPr>
        <p:spPr bwMode="auto">
          <a:xfrm>
            <a:off x="1428728" y="3161742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9" name="Прямоугольник 27"/>
          <p:cNvSpPr>
            <a:spLocks noChangeArrowheads="1"/>
          </p:cNvSpPr>
          <p:nvPr/>
        </p:nvSpPr>
        <p:spPr bwMode="auto">
          <a:xfrm>
            <a:off x="2357422" y="3518932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36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142844" y="4060788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Заголовок 1"/>
          <p:cNvSpPr txBox="1">
            <a:spLocks/>
          </p:cNvSpPr>
          <p:nvPr/>
        </p:nvSpPr>
        <p:spPr>
          <a:xfrm>
            <a:off x="272989" y="4060788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Прямоугольник 27"/>
          <p:cNvSpPr>
            <a:spLocks noChangeArrowheads="1"/>
          </p:cNvSpPr>
          <p:nvPr/>
        </p:nvSpPr>
        <p:spPr bwMode="auto">
          <a:xfrm>
            <a:off x="428596" y="3989350"/>
            <a:ext cx="478634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Объем конкурсного финансирования услуг в сфере культуры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4" name="Прямоугольник 27"/>
          <p:cNvSpPr>
            <a:spLocks noChangeArrowheads="1"/>
          </p:cNvSpPr>
          <p:nvPr/>
        </p:nvSpPr>
        <p:spPr bwMode="auto">
          <a:xfrm>
            <a:off x="428596" y="4918044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5" name="Прямоугольник 27"/>
          <p:cNvSpPr>
            <a:spLocks noChangeArrowheads="1"/>
          </p:cNvSpPr>
          <p:nvPr/>
        </p:nvSpPr>
        <p:spPr bwMode="auto">
          <a:xfrm>
            <a:off x="428596" y="5275234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1071538" y="4955456"/>
            <a:ext cx="214314" cy="248339"/>
          </a:xfrm>
          <a:prstGeom prst="rect">
            <a:avLst/>
          </a:prstGeom>
          <a:solidFill>
            <a:srgbClr val="B29EC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1071539" y="5312648"/>
            <a:ext cx="1500197" cy="248338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5" name="Прямоугольник 27"/>
          <p:cNvSpPr>
            <a:spLocks noChangeArrowheads="1"/>
          </p:cNvSpPr>
          <p:nvPr/>
        </p:nvSpPr>
        <p:spPr bwMode="auto">
          <a:xfrm>
            <a:off x="428596" y="4594879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2016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7" name="Заголовок 1"/>
          <p:cNvSpPr txBox="1">
            <a:spLocks/>
          </p:cNvSpPr>
          <p:nvPr/>
        </p:nvSpPr>
        <p:spPr>
          <a:xfrm>
            <a:off x="1071538" y="4632292"/>
            <a:ext cx="45719" cy="193419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8" name="Прямоугольник 27"/>
          <p:cNvSpPr>
            <a:spLocks noChangeArrowheads="1"/>
          </p:cNvSpPr>
          <p:nvPr/>
        </p:nvSpPr>
        <p:spPr bwMode="auto">
          <a:xfrm>
            <a:off x="1071538" y="4560854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9" name="Прямоугольник 27"/>
          <p:cNvSpPr>
            <a:spLocks noChangeArrowheads="1"/>
          </p:cNvSpPr>
          <p:nvPr/>
        </p:nvSpPr>
        <p:spPr bwMode="auto">
          <a:xfrm>
            <a:off x="1285852" y="4926797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1,15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20" name="Прямоугольник 27"/>
          <p:cNvSpPr>
            <a:spLocks noChangeArrowheads="1"/>
          </p:cNvSpPr>
          <p:nvPr/>
        </p:nvSpPr>
        <p:spPr bwMode="auto">
          <a:xfrm>
            <a:off x="2571736" y="5283987"/>
            <a:ext cx="16430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14,0 млн. рублей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21" name="Picture 2" descr="http://www.perekrestokinfo.ru/media/k2/items/cache/d29f724a45ead59fbed342a9b3ad72f4_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357686" y="4489416"/>
            <a:ext cx="793755" cy="785818"/>
          </a:xfrm>
          <a:prstGeom prst="rect">
            <a:avLst/>
          </a:prstGeom>
          <a:noFill/>
        </p:spPr>
      </p:pic>
      <p:sp>
        <p:nvSpPr>
          <p:cNvPr id="122" name="Заголовок 1"/>
          <p:cNvSpPr txBox="1">
            <a:spLocks/>
          </p:cNvSpPr>
          <p:nvPr/>
        </p:nvSpPr>
        <p:spPr>
          <a:xfrm>
            <a:off x="142844" y="5686356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272989" y="5686356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4" name="Прямоугольник 27"/>
          <p:cNvSpPr>
            <a:spLocks noChangeArrowheads="1"/>
          </p:cNvSpPr>
          <p:nvPr/>
        </p:nvSpPr>
        <p:spPr bwMode="auto">
          <a:xfrm>
            <a:off x="428596" y="5632424"/>
            <a:ext cx="4929222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Использование негосударственными поставщиками современных творческих форм работы, увеличение количества посетителей мероприятий </a:t>
            </a:r>
            <a:r>
              <a:rPr lang="ru-RU" sz="1200" dirty="0" smtClean="0">
                <a:solidFill>
                  <a:srgbClr val="002E8A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(например, посещаемость выставочных мероприятий более чем на 30 % превысила плановые значения)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5357818" y="857232"/>
            <a:ext cx="3643306" cy="1071570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44" name="Picture 12" descr="http://kolanews.ru/site-specific/iskkra/upload/%D1%81%D0%B5%D0%BD%D1%82%D1%8F%D0%B1%D1%80%D1%8C/21464-article-wide-preview.jpg?0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594" y="928670"/>
            <a:ext cx="1238258" cy="928694"/>
          </a:xfrm>
          <a:prstGeom prst="rect">
            <a:avLst/>
          </a:prstGeom>
          <a:noFill/>
        </p:spPr>
      </p:pic>
      <p:pic>
        <p:nvPicPr>
          <p:cNvPr id="44046" name="Picture 14" descr="http://ullica.ru/wp-content/uploads/2015/01/0_9bff9_e39144cb_xl.jpg"/>
          <p:cNvPicPr>
            <a:picLocks noChangeAspect="1" noChangeArrowheads="1"/>
          </p:cNvPicPr>
          <p:nvPr/>
        </p:nvPicPr>
        <p:blipFill>
          <a:blip r:embed="rId6" cstate="print"/>
          <a:srcRect l="12188" r="5312"/>
          <a:stretch>
            <a:fillRect/>
          </a:stretch>
        </p:blipFill>
        <p:spPr bwMode="auto">
          <a:xfrm>
            <a:off x="5429256" y="928671"/>
            <a:ext cx="1143008" cy="919596"/>
          </a:xfrm>
          <a:prstGeom prst="rect">
            <a:avLst/>
          </a:prstGeom>
          <a:noFill/>
        </p:spPr>
      </p:pic>
      <p:pic>
        <p:nvPicPr>
          <p:cNvPr id="44034" name="Picture 2" descr="https://s16.stc.all.kpcdn.net/share/i/4/772558/wx1080.jpg"/>
          <p:cNvPicPr>
            <a:picLocks noChangeAspect="1" noChangeArrowheads="1"/>
          </p:cNvPicPr>
          <p:nvPr/>
        </p:nvPicPr>
        <p:blipFill>
          <a:blip r:embed="rId7" cstate="print"/>
          <a:srcRect l="10811" r="260"/>
          <a:stretch>
            <a:fillRect/>
          </a:stretch>
        </p:blipFill>
        <p:spPr bwMode="auto">
          <a:xfrm>
            <a:off x="6572264" y="928670"/>
            <a:ext cx="1235380" cy="928694"/>
          </a:xfrm>
          <a:prstGeom prst="rect">
            <a:avLst/>
          </a:prstGeom>
          <a:noFill/>
        </p:spPr>
      </p:pic>
      <p:sp>
        <p:nvSpPr>
          <p:cNvPr id="88" name="Прямоугольник 27"/>
          <p:cNvSpPr>
            <a:spLocks noChangeArrowheads="1"/>
          </p:cNvSpPr>
          <p:nvPr/>
        </p:nvSpPr>
        <p:spPr bwMode="auto">
          <a:xfrm>
            <a:off x="428596" y="785794"/>
            <a:ext cx="4857784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Направления деятельности</a:t>
            </a:r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: организация выездных выставок, культурно-массовых мероприятий, фестивалей, развитие клубных формирований в сфере культуры, издание альманахов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142844" y="857232"/>
            <a:ext cx="273021" cy="293485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Заголовок 1"/>
          <p:cNvSpPr txBox="1">
            <a:spLocks/>
          </p:cNvSpPr>
          <p:nvPr/>
        </p:nvSpPr>
        <p:spPr>
          <a:xfrm>
            <a:off x="272989" y="857232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Прямоугольник с двумя скругленными противолежащими углами 90"/>
          <p:cNvSpPr/>
          <p:nvPr/>
        </p:nvSpPr>
        <p:spPr>
          <a:xfrm>
            <a:off x="5500694" y="5429264"/>
            <a:ext cx="3500462" cy="1214446"/>
          </a:xfrm>
          <a:prstGeom prst="round2DiagRect">
            <a:avLst>
              <a:gd name="adj1" fmla="val 31699"/>
              <a:gd name="adj2" fmla="val 0"/>
            </a:avLst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27"/>
          <p:cNvSpPr>
            <a:spLocks noChangeArrowheads="1"/>
          </p:cNvSpPr>
          <p:nvPr/>
        </p:nvSpPr>
        <p:spPr bwMode="auto">
          <a:xfrm>
            <a:off x="5572132" y="5429264"/>
            <a:ext cx="33575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участие в конкурсных отборах по предоставлению субсидий на организацию мероприятий в сфере культуры</a:t>
            </a:r>
            <a:endParaRPr lang="ru-RU" sz="17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4" name="Прямоугольник 27"/>
          <p:cNvSpPr>
            <a:spLocks noChangeArrowheads="1"/>
          </p:cNvSpPr>
          <p:nvPr/>
        </p:nvSpPr>
        <p:spPr bwMode="auto">
          <a:xfrm>
            <a:off x="5286380" y="2000240"/>
            <a:ext cx="38576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В 2017 г. в регионе впервые среди НКО на конкурсной основе распределено финансирование на оказание услуг в сфере культуры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5286380" y="3034397"/>
            <a:ext cx="385762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Примеры мероприятий:</a:t>
            </a:r>
            <a:endParaRPr lang="ru-RU" sz="1500" b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Прямоугольник 27"/>
          <p:cNvSpPr>
            <a:spLocks noChangeArrowheads="1"/>
          </p:cNvSpPr>
          <p:nvPr/>
        </p:nvSpPr>
        <p:spPr bwMode="auto">
          <a:xfrm>
            <a:off x="5715008" y="3326500"/>
            <a:ext cx="342899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праздничный концерт, посвященный Дню Конституции Российской Федерации (12.12.2017)</a:t>
            </a:r>
          </a:p>
        </p:txBody>
      </p:sp>
      <p:sp>
        <p:nvSpPr>
          <p:cNvPr id="98" name="Прямоугольник 27"/>
          <p:cNvSpPr>
            <a:spLocks noChangeArrowheads="1"/>
          </p:cNvSpPr>
          <p:nvPr/>
        </p:nvSpPr>
        <p:spPr bwMode="auto">
          <a:xfrm>
            <a:off x="5715008" y="4127849"/>
            <a:ext cx="32861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серия выездных выставок в муниципалитетах, посвященных 80-летию образования Мурманской области</a:t>
            </a:r>
          </a:p>
        </p:txBody>
      </p:sp>
      <p:sp>
        <p:nvSpPr>
          <p:cNvPr id="99" name="Заголовок 1"/>
          <p:cNvSpPr txBox="1">
            <a:spLocks/>
          </p:cNvSpPr>
          <p:nvPr/>
        </p:nvSpPr>
        <p:spPr>
          <a:xfrm>
            <a:off x="5572132" y="3429000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0" name="Заголовок 1"/>
          <p:cNvSpPr txBox="1">
            <a:spLocks/>
          </p:cNvSpPr>
          <p:nvPr/>
        </p:nvSpPr>
        <p:spPr>
          <a:xfrm>
            <a:off x="5572132" y="4214818"/>
            <a:ext cx="142876" cy="142876"/>
          </a:xfrm>
          <a:prstGeom prst="rect">
            <a:avLst/>
          </a:prstGeom>
          <a:solidFill>
            <a:srgbClr val="D7CDE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1" name="Прямоугольник 27"/>
          <p:cNvSpPr>
            <a:spLocks noChangeArrowheads="1"/>
          </p:cNvSpPr>
          <p:nvPr/>
        </p:nvSpPr>
        <p:spPr bwMode="auto">
          <a:xfrm>
            <a:off x="5715040" y="5143512"/>
            <a:ext cx="36433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b="1" u="sng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Возможности для организаций!</a:t>
            </a:r>
            <a:endParaRPr lang="ru-RU" sz="1500" b="1" u="sng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870" y="6553636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519470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0" y="1643050"/>
            <a:ext cx="5786446" cy="42862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19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199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0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1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2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3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4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5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8206" name="Прямоугольник 33"/>
          <p:cNvSpPr>
            <a:spLocks noChangeArrowheads="1"/>
          </p:cNvSpPr>
          <p:nvPr/>
        </p:nvSpPr>
        <p:spPr bwMode="auto">
          <a:xfrm>
            <a:off x="0" y="214313"/>
            <a:ext cx="82153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СФЕРА ОБРАЗОВАНИЯ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31225" y="6553200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8208" name="TextBox 21"/>
          <p:cNvSpPr txBox="1">
            <a:spLocks noChangeArrowheads="1"/>
          </p:cNvSpPr>
          <p:nvPr/>
        </p:nvSpPr>
        <p:spPr bwMode="auto">
          <a:xfrm>
            <a:off x="8643938" y="6519863"/>
            <a:ext cx="428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/>
              <a:t>7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6000760" y="5429264"/>
            <a:ext cx="2714644" cy="10715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142844" y="1785926"/>
            <a:ext cx="273021" cy="2934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Заголовок 1"/>
          <p:cNvSpPr txBox="1">
            <a:spLocks/>
          </p:cNvSpPr>
          <p:nvPr/>
        </p:nvSpPr>
        <p:spPr>
          <a:xfrm>
            <a:off x="285720" y="1857364"/>
            <a:ext cx="142876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18" name="Прямоугольник 27"/>
          <p:cNvSpPr>
            <a:spLocks noChangeArrowheads="1"/>
          </p:cNvSpPr>
          <p:nvPr/>
        </p:nvSpPr>
        <p:spPr bwMode="auto">
          <a:xfrm>
            <a:off x="428596" y="1714488"/>
            <a:ext cx="5429259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По состоянию на 30.09.2018 конкурсные процедуры по выбору поставщиков  услуг дополнительного образования детей проведены в трех муниципальных образованиях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dirty="0">
                <a:latin typeface="Arial" pitchFamily="34" charset="0"/>
                <a:cs typeface="Arial" pitchFamily="34" charset="0"/>
              </a:rPr>
              <a:t> город Кировск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 – предусмотрено  </a:t>
            </a:r>
            <a:r>
              <a:rPr lang="ru-RU" sz="1300" dirty="0" smtClean="0">
                <a:latin typeface="Arial" pitchFamily="34" charset="0"/>
                <a:cs typeface="Arial" pitchFamily="34" charset="0"/>
              </a:rPr>
              <a:t>1,14 млн.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руб. на организацию обучения по дополнительным общеобразовательным программам на 60 детей.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На 01.10.2018 года  распределено 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1,12 млн. руб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. на 50 детей. Получатель субсидии -  АНО «Детский развивающий центр «Ай, да, Я</a:t>
            </a:r>
            <a:r>
              <a:rPr lang="ru-RU" sz="1300" i="1" dirty="0" smtClean="0">
                <a:latin typeface="Arial" pitchFamily="34" charset="0"/>
                <a:cs typeface="Arial" pitchFamily="34" charset="0"/>
              </a:rPr>
              <a:t>!»).</a:t>
            </a:r>
            <a:endParaRPr lang="ru-RU" sz="13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b="1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город Полярные Зори </a:t>
            </a:r>
            <a:r>
              <a:rPr lang="ru-RU" sz="13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– по результатам конкурса, состоявшегося 01.06.2018 </a:t>
            </a:r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года, 171,1 тыс. </a:t>
            </a:r>
            <a:r>
              <a:rPr lang="ru-RU" sz="13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руб. распределено ИП Бирюкова (12 детей</a:t>
            </a:r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).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До конца 2018  года состоится еще один конкурс на передачу объема услуг на </a:t>
            </a:r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15 </a:t>
            </a:r>
            <a:r>
              <a:rPr lang="ru-RU" sz="1300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детей на реализацию дополнительных общеразвивающих программ физкультурно-оздоровительной направленности (ожидаемый получатель субсидии - </a:t>
            </a:r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ИП </a:t>
            </a:r>
            <a:r>
              <a:rPr lang="ru-RU" sz="1300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Канивец, </a:t>
            </a:r>
            <a:r>
              <a:rPr lang="ru-RU" sz="13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213,9 тыс. руб.).</a:t>
            </a:r>
            <a:endParaRPr lang="ru-RU" sz="13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300" i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ЗАТО </a:t>
            </a:r>
            <a:r>
              <a:rPr lang="ru-RU" sz="1300" b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г. Североморск </a:t>
            </a:r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- </a:t>
            </a:r>
            <a:r>
              <a:rPr lang="ru-RU" sz="13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по результатам конкурса, состоявшегося 27.08.2018 года  субсидия в сумме </a:t>
            </a:r>
            <a:r>
              <a:rPr lang="ru-RU" sz="13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109,8 тыс. руб</a:t>
            </a:r>
            <a:r>
              <a:rPr lang="ru-RU" sz="13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. предоставлена частному образовательному учреждению «Юный умник».</a:t>
            </a:r>
          </a:p>
        </p:txBody>
      </p:sp>
      <p:sp>
        <p:nvSpPr>
          <p:cNvPr id="8219" name="Прямоугольник 27"/>
          <p:cNvSpPr>
            <a:spLocks noChangeArrowheads="1"/>
          </p:cNvSpPr>
          <p:nvPr/>
        </p:nvSpPr>
        <p:spPr bwMode="auto">
          <a:xfrm>
            <a:off x="71438" y="5943600"/>
            <a:ext cx="4929187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dirty="0"/>
              <a:t>Осуществляется сопровождение организации при прохождении процедур лицензирования образовательной деятельности</a:t>
            </a:r>
            <a:endParaRPr lang="ru-RU" sz="1500" b="1" i="1" dirty="0">
              <a:solidFill>
                <a:srgbClr val="002E8A"/>
              </a:solidFill>
            </a:endParaRPr>
          </a:p>
        </p:txBody>
      </p:sp>
      <p:pic>
        <p:nvPicPr>
          <p:cNvPr id="8220" name="Picture 4" descr="http://www.tulapressa.ru/wp-content/uploads/2016/01/de80b9184ff37c7a5b5975d292b788ae_L.jpg"/>
          <p:cNvPicPr>
            <a:picLocks noChangeAspect="1" noChangeArrowheads="1"/>
          </p:cNvPicPr>
          <p:nvPr/>
        </p:nvPicPr>
        <p:blipFill>
          <a:blip r:embed="rId4" cstate="print"/>
          <a:srcRect b="3503"/>
          <a:stretch>
            <a:fillRect/>
          </a:stretch>
        </p:blipFill>
        <p:spPr bwMode="auto">
          <a:xfrm>
            <a:off x="7286644" y="5500702"/>
            <a:ext cx="1357313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8" descr="https://xn--h1aa0abgczd7be.xn--p1ai/media/uploads/tribune/albums/scholinyu-budni/roboty-idut-v-shkoly/96259.jpg"/>
          <p:cNvPicPr>
            <a:picLocks noChangeAspect="1" noChangeArrowheads="1"/>
          </p:cNvPicPr>
          <p:nvPr/>
        </p:nvPicPr>
        <p:blipFill>
          <a:blip r:embed="rId5" cstate="print"/>
          <a:srcRect b="16666"/>
          <a:stretch>
            <a:fillRect/>
          </a:stretch>
        </p:blipFill>
        <p:spPr bwMode="auto">
          <a:xfrm>
            <a:off x="6215074" y="5500702"/>
            <a:ext cx="8588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" name="Прямоугольник 27"/>
          <p:cNvSpPr>
            <a:spLocks noChangeArrowheads="1"/>
          </p:cNvSpPr>
          <p:nvPr/>
        </p:nvSpPr>
        <p:spPr bwMode="auto">
          <a:xfrm>
            <a:off x="428624" y="1000125"/>
            <a:ext cx="536751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>
                <a:ea typeface="Arial Unicode MS" pitchFamily="34" charset="-128"/>
              </a:rPr>
              <a:t>Услуги</a:t>
            </a:r>
            <a:r>
              <a:rPr lang="ru-RU" sz="1300" dirty="0">
                <a:ea typeface="Arial Unicode MS" pitchFamily="34" charset="-128"/>
              </a:rPr>
              <a:t>: дополнительное образование детей, психолого-педагогическое консультирование обучающихся, их родителей и педагогических работников</a:t>
            </a: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42844" y="1071546"/>
            <a:ext cx="273021" cy="29348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272989" y="1142984"/>
            <a:ext cx="142876" cy="1428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29" name="Прямоугольник 27"/>
          <p:cNvSpPr>
            <a:spLocks noChangeArrowheads="1"/>
          </p:cNvSpPr>
          <p:nvPr/>
        </p:nvSpPr>
        <p:spPr bwMode="auto">
          <a:xfrm>
            <a:off x="6500813" y="785813"/>
            <a:ext cx="15716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b="1" u="sng" dirty="0">
                <a:solidFill>
                  <a:srgbClr val="C00000"/>
                </a:solidFill>
                <a:ea typeface="Arial Unicode MS" pitchFamily="34" charset="-128"/>
              </a:rPr>
              <a:t>Возможности!</a:t>
            </a:r>
          </a:p>
        </p:txBody>
      </p:sp>
      <p:sp>
        <p:nvSpPr>
          <p:cNvPr id="55" name="Прямоугольник с двумя скругленными противолежащими углами 54"/>
          <p:cNvSpPr/>
          <p:nvPr/>
        </p:nvSpPr>
        <p:spPr>
          <a:xfrm>
            <a:off x="6000760" y="1071546"/>
            <a:ext cx="2857520" cy="1000132"/>
          </a:xfrm>
          <a:prstGeom prst="round2DiagRect">
            <a:avLst>
              <a:gd name="adj1" fmla="val 31699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создание организации, оказывающей услуги в сфере образования</a:t>
            </a:r>
          </a:p>
        </p:txBody>
      </p:sp>
      <p:sp>
        <p:nvSpPr>
          <p:cNvPr id="56" name="Прямоугольник с двумя скругленными противолежащими углами 55"/>
          <p:cNvSpPr/>
          <p:nvPr/>
        </p:nvSpPr>
        <p:spPr>
          <a:xfrm>
            <a:off x="6072198" y="2428868"/>
            <a:ext cx="2786082" cy="1071570"/>
          </a:xfrm>
          <a:prstGeom prst="round2DiagRect">
            <a:avLst>
              <a:gd name="adj1" fmla="val 31699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получение лицензии на образовательную деятельность</a:t>
            </a:r>
          </a:p>
        </p:txBody>
      </p:sp>
      <p:sp>
        <p:nvSpPr>
          <p:cNvPr id="57" name="Прямоугольник с двумя скругленными противолежащими углами 56"/>
          <p:cNvSpPr/>
          <p:nvPr/>
        </p:nvSpPr>
        <p:spPr>
          <a:xfrm>
            <a:off x="6072198" y="3929066"/>
            <a:ext cx="2714644" cy="1000132"/>
          </a:xfrm>
          <a:prstGeom prst="round2DiagRect">
            <a:avLst>
              <a:gd name="adj1" fmla="val 31699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участие в сертификатном методе</a:t>
            </a:r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7198519" y="1912144"/>
            <a:ext cx="357187" cy="676275"/>
          </a:xfrm>
          <a:prstGeom prst="rightArrow">
            <a:avLst>
              <a:gd name="adj1" fmla="val 54246"/>
              <a:gd name="adj2" fmla="val 51701"/>
            </a:avLst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7231873" y="3340895"/>
            <a:ext cx="357188" cy="676275"/>
          </a:xfrm>
          <a:prstGeom prst="rightArrow">
            <a:avLst>
              <a:gd name="adj1" fmla="val 54246"/>
              <a:gd name="adj2" fmla="val 51701"/>
            </a:avLst>
          </a:prstGeom>
          <a:solidFill>
            <a:srgbClr val="E8E8E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56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7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8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9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0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1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2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73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273586"/>
            <a:ext cx="8215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СФЕРА ФИЗИЧЕСКОЙ КУЛЬТУРЫ И СПОРТА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31870" y="6482198"/>
            <a:ext cx="540724" cy="285752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643966" y="6448032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5357818" y="928670"/>
            <a:ext cx="3643306" cy="107157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Прямоугольник 27"/>
          <p:cNvSpPr>
            <a:spLocks noChangeArrowheads="1"/>
          </p:cNvSpPr>
          <p:nvPr/>
        </p:nvSpPr>
        <p:spPr bwMode="auto">
          <a:xfrm>
            <a:off x="5286412" y="3929066"/>
            <a:ext cx="37147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i="1" dirty="0" smtClean="0">
                <a:solidFill>
                  <a:srgbClr val="002E8A"/>
                </a:solidFill>
                <a:latin typeface="Arial" pitchFamily="34" charset="0"/>
                <a:cs typeface="Arial" pitchFamily="34" charset="0"/>
              </a:rPr>
              <a:t>Проводятся Комитетом по физической культуре и спорту Мурманской области и администрациями г. Мурманска, ЗАТО г.Североморска </a:t>
            </a:r>
            <a:endParaRPr lang="ru-RU" sz="1300" i="1" dirty="0">
              <a:solidFill>
                <a:srgbClr val="002E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-32" y="3286124"/>
            <a:ext cx="5143536" cy="19288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142844" y="3357586"/>
            <a:ext cx="273021" cy="293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Прямоугольник 27"/>
          <p:cNvSpPr>
            <a:spLocks noChangeArrowheads="1"/>
          </p:cNvSpPr>
          <p:nvPr/>
        </p:nvSpPr>
        <p:spPr bwMode="auto">
          <a:xfrm>
            <a:off x="415864" y="3270617"/>
            <a:ext cx="465620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Количество мероприятий в сфере физической культуры и спорта, финансирование на организацию и проведение которых распределяется среди НКО (региональных и муниципальных)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1" name="Заголовок 1"/>
          <p:cNvSpPr txBox="1">
            <a:spLocks/>
          </p:cNvSpPr>
          <p:nvPr/>
        </p:nvSpPr>
        <p:spPr>
          <a:xfrm>
            <a:off x="272989" y="3357586"/>
            <a:ext cx="142876" cy="142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Прямоугольник 27"/>
          <p:cNvSpPr>
            <a:spLocks noChangeArrowheads="1"/>
          </p:cNvSpPr>
          <p:nvPr/>
        </p:nvSpPr>
        <p:spPr bwMode="auto">
          <a:xfrm>
            <a:off x="428596" y="4500570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3" name="Прямоугольник 27"/>
          <p:cNvSpPr>
            <a:spLocks noChangeArrowheads="1"/>
          </p:cNvSpPr>
          <p:nvPr/>
        </p:nvSpPr>
        <p:spPr bwMode="auto">
          <a:xfrm>
            <a:off x="428596" y="4857760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4" name="Заголовок 1"/>
          <p:cNvSpPr txBox="1">
            <a:spLocks/>
          </p:cNvSpPr>
          <p:nvPr/>
        </p:nvSpPr>
        <p:spPr>
          <a:xfrm>
            <a:off x="1071538" y="4537982"/>
            <a:ext cx="357190" cy="240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5" name="Заголовок 1"/>
          <p:cNvSpPr txBox="1">
            <a:spLocks/>
          </p:cNvSpPr>
          <p:nvPr/>
        </p:nvSpPr>
        <p:spPr>
          <a:xfrm>
            <a:off x="1071539" y="4895174"/>
            <a:ext cx="714379" cy="2483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6" name="Прямоугольник 27"/>
          <p:cNvSpPr>
            <a:spLocks noChangeArrowheads="1"/>
          </p:cNvSpPr>
          <p:nvPr/>
        </p:nvSpPr>
        <p:spPr bwMode="auto">
          <a:xfrm>
            <a:off x="1428728" y="4500570"/>
            <a:ext cx="22860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3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7" name="Прямоугольник 27"/>
          <p:cNvSpPr>
            <a:spLocks noChangeArrowheads="1"/>
          </p:cNvSpPr>
          <p:nvPr/>
        </p:nvSpPr>
        <p:spPr bwMode="auto">
          <a:xfrm>
            <a:off x="1776394" y="4857760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не менее 6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3" name="Заголовок 1"/>
          <p:cNvSpPr txBox="1">
            <a:spLocks/>
          </p:cNvSpPr>
          <p:nvPr/>
        </p:nvSpPr>
        <p:spPr>
          <a:xfrm>
            <a:off x="142844" y="5397215"/>
            <a:ext cx="273021" cy="293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4" name="Заголовок 1"/>
          <p:cNvSpPr txBox="1">
            <a:spLocks/>
          </p:cNvSpPr>
          <p:nvPr/>
        </p:nvSpPr>
        <p:spPr>
          <a:xfrm>
            <a:off x="272989" y="5397215"/>
            <a:ext cx="142876" cy="1428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6" name="Прямоугольник 27"/>
          <p:cNvSpPr>
            <a:spLocks noChangeArrowheads="1"/>
          </p:cNvSpPr>
          <p:nvPr/>
        </p:nvSpPr>
        <p:spPr bwMode="auto">
          <a:xfrm>
            <a:off x="428596" y="5325777"/>
            <a:ext cx="464347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Объем субсидий на организацию и проведение мероприятий в сфере физической культуры и спорта 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9" name="Прямоугольник 27"/>
          <p:cNvSpPr>
            <a:spLocks noChangeArrowheads="1"/>
          </p:cNvSpPr>
          <p:nvPr/>
        </p:nvSpPr>
        <p:spPr bwMode="auto">
          <a:xfrm>
            <a:off x="214282" y="865701"/>
            <a:ext cx="4929222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В 2017 году администрацией г. Мурманска впервые проведен конкурс проектов НКО на проведение физкультурных и спортивных мероприятий:</a:t>
            </a:r>
          </a:p>
          <a:p>
            <a:endParaRPr lang="ru-RU" sz="3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1300" i="1" dirty="0" smtClean="0">
                <a:solidFill>
                  <a:srgbClr val="002E8A"/>
                </a:solidFill>
                <a:latin typeface="Arial" pitchFamily="34" charset="0"/>
                <a:cs typeface="Arial" pitchFamily="34" charset="0"/>
              </a:rPr>
              <a:t>проведение спортивно-развлекательных мероприятий и торжественных церемоний открытия и закрытия официальных физкультурных мероприятий и спортивных мероприятий</a:t>
            </a:r>
          </a:p>
          <a:p>
            <a:pPr lvl="1"/>
            <a:endParaRPr lang="ru-RU" sz="300" i="1" dirty="0" smtClean="0">
              <a:solidFill>
                <a:srgbClr val="002E8A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ru-RU" sz="1300" i="1" dirty="0" smtClean="0">
                <a:solidFill>
                  <a:srgbClr val="002E8A"/>
                </a:solidFill>
                <a:latin typeface="Arial" pitchFamily="34" charset="0"/>
                <a:cs typeface="Arial" pitchFamily="34" charset="0"/>
              </a:rPr>
              <a:t>организация праздничной программы физкультурно-спортивного мероприятия «Спорт – альтернатива пагубным привычкам»</a:t>
            </a:r>
          </a:p>
        </p:txBody>
      </p:sp>
      <p:sp>
        <p:nvSpPr>
          <p:cNvPr id="45" name="Прямоугольник 27"/>
          <p:cNvSpPr>
            <a:spLocks noChangeArrowheads="1"/>
          </p:cNvSpPr>
          <p:nvPr/>
        </p:nvSpPr>
        <p:spPr bwMode="auto">
          <a:xfrm>
            <a:off x="428596" y="6073194"/>
            <a:ext cx="64294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2017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7" name="Прямоугольник 27"/>
          <p:cNvSpPr>
            <a:spLocks noChangeArrowheads="1"/>
          </p:cNvSpPr>
          <p:nvPr/>
        </p:nvSpPr>
        <p:spPr bwMode="auto">
          <a:xfrm>
            <a:off x="428596" y="6430384"/>
            <a:ext cx="78581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2018</a:t>
            </a:r>
            <a:endParaRPr lang="ru-RU" sz="15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1071538" y="6110606"/>
            <a:ext cx="2143140" cy="21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1071539" y="6467798"/>
            <a:ext cx="2143139" cy="214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0" name="Прямоугольник 27"/>
          <p:cNvSpPr>
            <a:spLocks noChangeArrowheads="1"/>
          </p:cNvSpPr>
          <p:nvPr/>
        </p:nvSpPr>
        <p:spPr bwMode="auto">
          <a:xfrm>
            <a:off x="3214678" y="6073194"/>
            <a:ext cx="1571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22  млн. руб.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1" name="Прямоугольник 27"/>
          <p:cNvSpPr>
            <a:spLocks noChangeArrowheads="1"/>
          </p:cNvSpPr>
          <p:nvPr/>
        </p:nvSpPr>
        <p:spPr bwMode="auto">
          <a:xfrm>
            <a:off x="3214678" y="6429396"/>
            <a:ext cx="150972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22  млн. руб.</a:t>
            </a:r>
            <a:endParaRPr lang="ru-RU" sz="12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Заголовок 1"/>
          <p:cNvSpPr txBox="1">
            <a:spLocks/>
          </p:cNvSpPr>
          <p:nvPr/>
        </p:nvSpPr>
        <p:spPr>
          <a:xfrm>
            <a:off x="500034" y="1722957"/>
            <a:ext cx="142876" cy="1428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00034" y="2723089"/>
            <a:ext cx="142876" cy="1428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5" name="Picture 14" descr="http://severpost.ru/docs/upload/14274661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025322"/>
            <a:ext cx="1214446" cy="904882"/>
          </a:xfrm>
          <a:prstGeom prst="rect">
            <a:avLst/>
          </a:prstGeom>
          <a:noFill/>
        </p:spPr>
      </p:pic>
      <p:pic>
        <p:nvPicPr>
          <p:cNvPr id="56" name="Picture 8" descr="http://gornovosti.ru/static/images/archive/2830/vorkaut.jpg"/>
          <p:cNvPicPr>
            <a:picLocks noChangeAspect="1" noChangeArrowheads="1"/>
          </p:cNvPicPr>
          <p:nvPr/>
        </p:nvPicPr>
        <p:blipFill>
          <a:blip r:embed="rId5" cstate="print"/>
          <a:srcRect l="-1159" r="20855"/>
          <a:stretch>
            <a:fillRect/>
          </a:stretch>
        </p:blipFill>
        <p:spPr bwMode="auto">
          <a:xfrm>
            <a:off x="6643702" y="1000108"/>
            <a:ext cx="1000132" cy="928694"/>
          </a:xfrm>
          <a:prstGeom prst="rect">
            <a:avLst/>
          </a:prstGeom>
          <a:noFill/>
        </p:spPr>
      </p:pic>
      <p:pic>
        <p:nvPicPr>
          <p:cNvPr id="57" name="Picture 2" descr="http://www.7sport.com.ua/sites/default/files/2/84/03.jpg"/>
          <p:cNvPicPr>
            <a:picLocks noChangeAspect="1" noChangeArrowheads="1"/>
          </p:cNvPicPr>
          <p:nvPr/>
        </p:nvPicPr>
        <p:blipFill>
          <a:blip r:embed="rId6" cstate="print"/>
          <a:srcRect l="5553" r="5556"/>
          <a:stretch>
            <a:fillRect/>
          </a:stretch>
        </p:blipFill>
        <p:spPr bwMode="auto">
          <a:xfrm>
            <a:off x="5429255" y="1000108"/>
            <a:ext cx="1143009" cy="928694"/>
          </a:xfrm>
          <a:prstGeom prst="rect">
            <a:avLst/>
          </a:prstGeom>
          <a:noFill/>
        </p:spPr>
      </p:pic>
      <p:sp>
        <p:nvSpPr>
          <p:cNvPr id="58" name="Прямоугольник 27"/>
          <p:cNvSpPr>
            <a:spLocks noChangeArrowheads="1"/>
          </p:cNvSpPr>
          <p:nvPr/>
        </p:nvSpPr>
        <p:spPr bwMode="auto">
          <a:xfrm>
            <a:off x="5286380" y="2071678"/>
            <a:ext cx="35719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u="sng" dirty="0" smtClean="0">
                <a:solidFill>
                  <a:srgbClr val="C0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Возможности для спортивных федераций!</a:t>
            </a:r>
            <a:endParaRPr lang="ru-RU" sz="1500" b="1" u="sng" dirty="0">
              <a:solidFill>
                <a:srgbClr val="C0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3" name="Прямоугольник с двумя скругленными противолежащими углами 62"/>
          <p:cNvSpPr/>
          <p:nvPr/>
        </p:nvSpPr>
        <p:spPr>
          <a:xfrm>
            <a:off x="5357818" y="2643182"/>
            <a:ext cx="3500462" cy="1214446"/>
          </a:xfrm>
          <a:prstGeom prst="round2DiagRect">
            <a:avLst>
              <a:gd name="adj1" fmla="val 31699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r">
              <a:spcBef>
                <a:spcPct val="0"/>
              </a:spcBef>
              <a:defRPr/>
            </a:pP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27"/>
          <p:cNvSpPr>
            <a:spLocks noChangeArrowheads="1"/>
          </p:cNvSpPr>
          <p:nvPr/>
        </p:nvSpPr>
        <p:spPr bwMode="auto">
          <a:xfrm>
            <a:off x="5429256" y="2643182"/>
            <a:ext cx="335758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получение целевых субсидий и участие в конкурсных отборах на организацию мероприятий в сфере физкультуры и спорта</a:t>
            </a:r>
            <a:endParaRPr lang="ru-RU" sz="1700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7" cstate="print"/>
          <a:srcRect l="11511" t="16720" r="11482" b="15985"/>
          <a:stretch>
            <a:fillRect/>
          </a:stretch>
        </p:blipFill>
        <p:spPr bwMode="auto">
          <a:xfrm>
            <a:off x="5857884" y="4857760"/>
            <a:ext cx="2593676" cy="181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yuriryab\Рабочий стол\Шаблон-Мурманск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0"/>
            <a:ext cx="11699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6" descr="https://egov.astrobl.ru/sites/egov.astrobl.ru/files/tehnopar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0" y="714375"/>
            <a:ext cx="9144000" cy="1588"/>
          </a:xfrm>
          <a:prstGeom prst="line">
            <a:avLst/>
          </a:prstGeom>
          <a:ln w="19050">
            <a:solidFill>
              <a:srgbClr val="85A7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AutoShape 58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6" name="AutoShape 2" descr="Частный детский сад mosgordet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7" name="AutoShape 2" descr="Xss на сайте как взломать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8" name="AutoShape 2" descr="https://im3-tub-ru.yandex.net/i?id=18d621f194b7f98815f08213fd241fa2&amp;n=33&amp;h=190&amp;w=190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29" name="AutoShape 2" descr="http://www.govvrn.ru/wps/wcm/connect/0a23ca6b-e6a2-48b3-ab1d-c7c68b142207/srk.gif?MOD=AJPERES&amp;CACHEID=0a23ca6b-e6a2-48b3-ab1d-c7c68b142207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30" name="AutoShape 4" descr="https://im1-tub-ru.yandex.net/i?id=a02a1669e6bf74e816d9bf3ccc72eef3&amp;n=33&amp;h=215&amp;w=36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31" name="AutoShape 7" descr="http://shusharina.16mb.com/13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32" name="AutoShape 11" descr="http://computouchinc.com/wp-content/uploads/2015/03/13541606_l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133" name="Прямоугольник 33"/>
          <p:cNvSpPr>
            <a:spLocks noChangeArrowheads="1"/>
          </p:cNvSpPr>
          <p:nvPr/>
        </p:nvSpPr>
        <p:spPr bwMode="auto">
          <a:xfrm>
            <a:off x="0" y="142875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/>
              <a:t>ФОРМИРУЮЩИЙСЯ РЫНОК ПОСТАВЩИКОВ СОЦИАЛЬНЫХ УСЛУГ МУРМАНСКОЙ </a:t>
            </a:r>
            <a:r>
              <a:rPr lang="ru-RU" sz="1600" b="1" dirty="0" smtClean="0"/>
              <a:t>ОБЛАСТИ, млн. руб.</a:t>
            </a:r>
            <a:endParaRPr lang="ru-RU" sz="1600" b="1" dirty="0"/>
          </a:p>
        </p:txBody>
      </p:sp>
      <p:sp>
        <p:nvSpPr>
          <p:cNvPr id="21" name="Овал 20"/>
          <p:cNvSpPr/>
          <p:nvPr/>
        </p:nvSpPr>
        <p:spPr>
          <a:xfrm>
            <a:off x="8531225" y="6481763"/>
            <a:ext cx="541338" cy="285750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5135" name="TextBox 21"/>
          <p:cNvSpPr txBox="1">
            <a:spLocks noChangeArrowheads="1"/>
          </p:cNvSpPr>
          <p:nvPr/>
        </p:nvSpPr>
        <p:spPr bwMode="auto">
          <a:xfrm>
            <a:off x="8643938" y="6448425"/>
            <a:ext cx="42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smtClean="0"/>
              <a:t>9</a:t>
            </a:r>
            <a:endParaRPr lang="ru-RU" sz="1600" dirty="0"/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285719" y="1000107"/>
          <a:ext cx="8572560" cy="49292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325532">
                  <a:extLst>
                    <a:ext uri="{9D8B030D-6E8A-4147-A177-3AD203B41FA5}"/>
                  </a:extLst>
                </a:gridCol>
                <a:gridCol w="1034619">
                  <a:extLst>
                    <a:ext uri="{9D8B030D-6E8A-4147-A177-3AD203B41FA5}"/>
                  </a:extLst>
                </a:gridCol>
                <a:gridCol w="1161138">
                  <a:extLst>
                    <a:ext uri="{9D8B030D-6E8A-4147-A177-3AD203B41FA5}"/>
                  </a:extLst>
                </a:gridCol>
                <a:gridCol w="1055903">
                  <a:extLst>
                    <a:ext uri="{9D8B030D-6E8A-4147-A177-3AD203B41FA5}"/>
                  </a:extLst>
                </a:gridCol>
                <a:gridCol w="995237"/>
                <a:gridCol w="1000131"/>
              </a:tblGrid>
              <a:tr h="610866">
                <a:tc>
                  <a:txBody>
                    <a:bodyPr/>
                    <a:lstStyle/>
                    <a:p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(прогноз)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(прогноз)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1298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Объем возмещения затрат негосударственным поставщикам услуг в сфере социального обслуживания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0,5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12,4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59,4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55,6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71,2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9926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Arial" pitchFamily="34" charset="0"/>
                          <a:ea typeface="Arial Unicode MS" pitchFamily="34" charset="-128"/>
                          <a:cs typeface="Arial" pitchFamily="34" charset="0"/>
                        </a:rPr>
                        <a:t>Объем конкурсного финансирования услуг в сфере культуры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1,2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14,0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12,0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  <a:tr h="7635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Объём субсидий на исполнение услуг в сфере образования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1,4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1,9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2,6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12640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Объём субсидий на организацию и проведение мероприятий в сфере физической культуры и спорта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22,0</a:t>
                      </a:r>
                    </a:p>
                    <a:p>
                      <a:pPr algn="ctr"/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8487</TotalTime>
  <Words>2154</Words>
  <Application>Microsoft Office PowerPoint</Application>
  <PresentationFormat>Экран (4:3)</PresentationFormat>
  <Paragraphs>454</Paragraphs>
  <Slides>19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Способы организации оказания государственных и муниципальных услуг в рамках социального заказа  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Брызгалова А.Е.</dc:creator>
  <cp:lastModifiedBy>Ерасова В.В.</cp:lastModifiedBy>
  <cp:revision>1060</cp:revision>
  <cp:lastPrinted>2016-05-18T19:04:58Z</cp:lastPrinted>
  <dcterms:modified xsi:type="dcterms:W3CDTF">2018-11-29T11:59:21Z</dcterms:modified>
</cp:coreProperties>
</file>